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21" roundtripDataSignature="AMtx7mgY6Ye6Fsrpy/+btf525w+XyFwI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63" name="Google Shape;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f9012b2f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f9012b2f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2cf9012b2f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f9012b2f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f9012b2f2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cf9012b2f2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f9012b2f2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f9012b2f2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cf9012b2f2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f80148c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f80148c7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26f80148c7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f80148c7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f80148c70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6f80148c70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f3bc6ecdf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24f3bc6ecdf_0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24f3bc6ecdf_0_1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4f3bc6ecdf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24f3bc6ecdf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g24f3bc6ecdf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79cd2b46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g2579cd2b46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g2579cd2b46a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f3bc6ecd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24f3bc6ecdf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g24f3bc6ecdf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f3bc6ecdf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24f3bc6ecdf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f3bc6ecdf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24f3bc6ecdf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f3bc6ecdf_0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24f3bc6ecdf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ef35d2f3e_0_3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2cef35d2f3e_0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g258728797ad_1_22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 name="Google Shape;15;g258728797ad_1_2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g258728797ad_1_23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g258728797ad_1_231"/>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51" name="Google Shape;51;g258728797ad_1_231"/>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 name="Google Shape;52;g258728797ad_1_231"/>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53" name="Google Shape;53;g258728797ad_1_2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g258728797ad_1_237"/>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56" name="Google Shape;56;g258728797ad_1_2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g258728797ad_1_240"/>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9" name="Google Shape;59;g258728797ad_1_240"/>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60" name="Google Shape;60;g258728797ad_1_24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g258728797ad_1_24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g258728797ad_1_2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g258728797ad_1_24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g258728797ad_1_2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g258728797ad_1_2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g258728797ad_1_2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pic>
        <p:nvPicPr>
          <p:cNvPr id="24" name="Google Shape;24;g258728797ad_1_246"/>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g258728797ad_1_205"/>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27" name="Google Shape;27;g258728797ad_1_205"/>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8" name="Google Shape;28;g258728797ad_1_20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g258728797ad_1_209"/>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1" name="Google Shape;31;g258728797ad_1_20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g258728797ad_1_21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4" name="Google Shape;34;g258728797ad_1_21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35" name="Google Shape;35;g258728797ad_1_2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g258728797ad_1_21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8" name="Google Shape;38;g258728797ad_1_216"/>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9" name="Google Shape;39;g258728797ad_1_216"/>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0" name="Google Shape;40;g258728797ad_1_2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g258728797ad_1_224"/>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3" name="Google Shape;43;g258728797ad_1_224"/>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4" name="Google Shape;44;g258728797ad_1_2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g258728797ad_1_228"/>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47" name="Google Shape;47;g258728797ad_1_2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258728797ad_1_20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258728797ad_1_20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258728797ad_1_20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
          <p:cNvPicPr preferRelativeResize="0"/>
          <p:nvPr/>
        </p:nvPicPr>
        <p:blipFill rotWithShape="1">
          <a:blip r:embed="rId3">
            <a:alphaModFix/>
          </a:blip>
          <a:srcRect b="0" l="0" r="0" t="0"/>
          <a:stretch/>
        </p:blipFill>
        <p:spPr>
          <a:xfrm>
            <a:off x="592" y="0"/>
            <a:ext cx="12190813" cy="6694100"/>
          </a:xfrm>
          <a:prstGeom prst="rect">
            <a:avLst/>
          </a:prstGeom>
          <a:noFill/>
          <a:ln>
            <a:noFill/>
          </a:ln>
        </p:spPr>
      </p:pic>
      <p:sp>
        <p:nvSpPr>
          <p:cNvPr id="66" name="Google Shape;66;p1"/>
          <p:cNvSpPr txBox="1"/>
          <p:nvPr/>
        </p:nvSpPr>
        <p:spPr>
          <a:xfrm>
            <a:off x="1739874" y="3651675"/>
            <a:ext cx="85095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IN" sz="2200"/>
              <a:t>SEMANTIC SEARCH ENGINE IMPLEMENTATION</a:t>
            </a:r>
            <a:endParaRPr b="1" i="0" sz="2200" u="none" cap="none" strike="noStrike">
              <a:solidFill>
                <a:srgbClr val="000000"/>
              </a:solidFill>
            </a:endParaRPr>
          </a:p>
        </p:txBody>
      </p:sp>
      <p:sp>
        <p:nvSpPr>
          <p:cNvPr id="67" name="Google Shape;67;p1"/>
          <p:cNvSpPr txBox="1"/>
          <p:nvPr/>
        </p:nvSpPr>
        <p:spPr>
          <a:xfrm>
            <a:off x="9011625" y="4321250"/>
            <a:ext cx="2848200" cy="1623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IN" sz="2100" u="none" cap="none" strike="noStrike">
                <a:solidFill>
                  <a:schemeClr val="dk1"/>
                </a:solidFill>
              </a:rPr>
              <a:t>By</a:t>
            </a:r>
            <a:endParaRPr b="1" i="0" sz="2100" u="none" cap="none" strike="noStrike">
              <a:solidFill>
                <a:schemeClr val="dk1"/>
              </a:solidFill>
            </a:endParaRPr>
          </a:p>
          <a:p>
            <a:pPr indent="0" lvl="0" marL="0" marR="0" rtl="0" algn="l">
              <a:lnSpc>
                <a:spcPct val="115000"/>
              </a:lnSpc>
              <a:spcBef>
                <a:spcPts val="0"/>
              </a:spcBef>
              <a:spcAft>
                <a:spcPts val="0"/>
              </a:spcAft>
              <a:buClr>
                <a:srgbClr val="000000"/>
              </a:buClr>
              <a:buSzPts val="1400"/>
              <a:buFont typeface="Arial"/>
              <a:buNone/>
            </a:pPr>
            <a:r>
              <a:rPr b="1" i="0" lang="en-IN" sz="2100" u="none" cap="none" strike="noStrike">
                <a:solidFill>
                  <a:schemeClr val="dk1"/>
                </a:solidFill>
              </a:rPr>
              <a:t>     </a:t>
            </a:r>
            <a:r>
              <a:rPr b="1" i="0" lang="en-IN" sz="2100" u="none" cap="none" strike="noStrike">
                <a:solidFill>
                  <a:schemeClr val="dk1"/>
                </a:solidFill>
              </a:rPr>
              <a:t>Ibteda Azeem</a:t>
            </a:r>
            <a:endParaRPr b="1" i="0" sz="2100" u="none" cap="none" strike="noStrike">
              <a:solidFill>
                <a:schemeClr val="dk1"/>
              </a:solidFill>
            </a:endParaRPr>
          </a:p>
          <a:p>
            <a:pPr indent="0" lvl="0" marL="0" marR="0" rtl="0" algn="l">
              <a:lnSpc>
                <a:spcPct val="115000"/>
              </a:lnSpc>
              <a:spcBef>
                <a:spcPts val="0"/>
              </a:spcBef>
              <a:spcAft>
                <a:spcPts val="0"/>
              </a:spcAft>
              <a:buClr>
                <a:srgbClr val="000000"/>
              </a:buClr>
              <a:buSzPts val="1400"/>
              <a:buFont typeface="Arial"/>
              <a:buNone/>
            </a:pPr>
            <a:r>
              <a:rPr b="1" i="0" lang="en-IN" sz="2100" u="none" cap="none" strike="noStrike">
                <a:solidFill>
                  <a:schemeClr val="dk1"/>
                </a:solidFill>
              </a:rPr>
              <a:t>     </a:t>
            </a:r>
            <a:r>
              <a:rPr b="1" lang="en-IN" sz="2100">
                <a:solidFill>
                  <a:schemeClr val="dk1"/>
                </a:solidFill>
              </a:rPr>
              <a:t>Degala Sravya</a:t>
            </a:r>
            <a:endParaRPr b="1" i="0" sz="2100" u="none" cap="none" strike="noStrike">
              <a:solidFill>
                <a:schemeClr val="dk1"/>
              </a:solidFill>
            </a:endParaRPr>
          </a:p>
          <a:p>
            <a:pPr indent="0" lvl="0" marL="0" marR="0" rtl="0" algn="l">
              <a:lnSpc>
                <a:spcPct val="115000"/>
              </a:lnSpc>
              <a:spcBef>
                <a:spcPts val="0"/>
              </a:spcBef>
              <a:spcAft>
                <a:spcPts val="0"/>
              </a:spcAft>
              <a:buClr>
                <a:srgbClr val="000000"/>
              </a:buClr>
              <a:buSzPts val="1400"/>
              <a:buFont typeface="Arial"/>
              <a:buNone/>
            </a:pPr>
            <a:r>
              <a:rPr b="1" i="0" lang="en-IN" sz="2100" u="none" cap="none" strike="noStrike">
                <a:solidFill>
                  <a:schemeClr val="dk1"/>
                </a:solidFill>
              </a:rPr>
              <a:t>                               </a:t>
            </a:r>
            <a:endParaRPr b="1" i="0" sz="2100" u="none" cap="none" strike="noStrike">
              <a:solidFill>
                <a:schemeClr val="dk1"/>
              </a:solidFill>
            </a:endParaRPr>
          </a:p>
        </p:txBody>
      </p:sp>
      <p:pic>
        <p:nvPicPr>
          <p:cNvPr id="68" name="Google Shape;68;p1"/>
          <p:cNvPicPr preferRelativeResize="0"/>
          <p:nvPr/>
        </p:nvPicPr>
        <p:blipFill rotWithShape="1">
          <a:blip r:embed="rId4">
            <a:alphaModFix/>
          </a:blip>
          <a:srcRect b="13673" l="9387" r="16447" t="23856"/>
          <a:stretch/>
        </p:blipFill>
        <p:spPr>
          <a:xfrm>
            <a:off x="3697600" y="4234250"/>
            <a:ext cx="5040926" cy="238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cf9012b2f2_0_0"/>
          <p:cNvSpPr txBox="1"/>
          <p:nvPr>
            <p:ph type="title"/>
          </p:nvPr>
        </p:nvSpPr>
        <p:spPr>
          <a:xfrm>
            <a:off x="838200" y="0"/>
            <a:ext cx="10515600" cy="1091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b="1" lang="en-IN">
                <a:solidFill>
                  <a:srgbClr val="FF0000"/>
                </a:solidFill>
              </a:rPr>
              <a:t>Embeddings for Document Representation</a:t>
            </a:r>
            <a:endParaRPr b="1">
              <a:solidFill>
                <a:srgbClr val="FF0000"/>
              </a:solidFill>
            </a:endParaRPr>
          </a:p>
        </p:txBody>
      </p:sp>
      <p:sp>
        <p:nvSpPr>
          <p:cNvPr id="181" name="Google Shape;181;g2cf9012b2f2_0_0"/>
          <p:cNvSpPr txBox="1"/>
          <p:nvPr>
            <p:ph idx="1" type="body"/>
          </p:nvPr>
        </p:nvSpPr>
        <p:spPr>
          <a:xfrm>
            <a:off x="228600" y="2842400"/>
            <a:ext cx="10327500" cy="38583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1200"/>
              </a:spcBef>
              <a:spcAft>
                <a:spcPts val="0"/>
              </a:spcAft>
              <a:buSzPts val="1800"/>
              <a:buChar char="●"/>
            </a:pPr>
            <a:r>
              <a:rPr b="1" lang="en-IN" sz="1800">
                <a:solidFill>
                  <a:schemeClr val="dk1"/>
                </a:solidFill>
              </a:rPr>
              <a:t>Bag-of-Words (BOW) / TF-IDF</a:t>
            </a:r>
            <a:endParaRPr b="1" sz="1800">
              <a:solidFill>
                <a:schemeClr val="dk1"/>
              </a:solidFill>
            </a:endParaRPr>
          </a:p>
          <a:p>
            <a:pPr indent="-342900" lvl="1" marL="914400" rtl="0" algn="l">
              <a:lnSpc>
                <a:spcPct val="115000"/>
              </a:lnSpc>
              <a:spcBef>
                <a:spcPts val="0"/>
              </a:spcBef>
              <a:spcAft>
                <a:spcPts val="0"/>
              </a:spcAft>
              <a:buSzPts val="1800"/>
              <a:buChar char="○"/>
            </a:pPr>
            <a:r>
              <a:rPr lang="en-IN" sz="1800">
                <a:solidFill>
                  <a:schemeClr val="dk1"/>
                </a:solidFill>
              </a:rPr>
              <a:t>Represents documents as vectors based on word counts and importance.</a:t>
            </a:r>
            <a:endParaRPr sz="1800">
              <a:solidFill>
                <a:schemeClr val="dk1"/>
              </a:solidFill>
            </a:endParaRPr>
          </a:p>
          <a:p>
            <a:pPr indent="-342900" lvl="1" marL="914400" rtl="0" algn="l">
              <a:lnSpc>
                <a:spcPct val="115000"/>
              </a:lnSpc>
              <a:spcBef>
                <a:spcPts val="0"/>
              </a:spcBef>
              <a:spcAft>
                <a:spcPts val="0"/>
              </a:spcAft>
              <a:buSzPts val="1800"/>
              <a:buChar char="○"/>
            </a:pPr>
            <a:r>
              <a:rPr lang="en-IN" sz="1800">
                <a:solidFill>
                  <a:schemeClr val="dk1"/>
                </a:solidFill>
              </a:rPr>
              <a:t>Suitable for keyword-based search engines.</a:t>
            </a:r>
            <a:endParaRPr sz="1800">
              <a:solidFill>
                <a:schemeClr val="dk1"/>
              </a:solidFill>
            </a:endParaRPr>
          </a:p>
          <a:p>
            <a:pPr indent="-342900" lvl="0" marL="457200" rtl="0" algn="l">
              <a:lnSpc>
                <a:spcPct val="115000"/>
              </a:lnSpc>
              <a:spcBef>
                <a:spcPts val="0"/>
              </a:spcBef>
              <a:spcAft>
                <a:spcPts val="0"/>
              </a:spcAft>
              <a:buSzPts val="1800"/>
              <a:buChar char="●"/>
            </a:pPr>
            <a:r>
              <a:rPr b="1" lang="en-IN" sz="1800">
                <a:solidFill>
                  <a:schemeClr val="dk1"/>
                </a:solidFill>
              </a:rPr>
              <a:t>Document Chunker</a:t>
            </a:r>
            <a:endParaRPr b="1" sz="1800">
              <a:solidFill>
                <a:schemeClr val="dk1"/>
              </a:solidFill>
            </a:endParaRPr>
          </a:p>
          <a:p>
            <a:pPr indent="-342900" lvl="1" marL="914400" rtl="0" algn="l">
              <a:lnSpc>
                <a:spcPct val="115000"/>
              </a:lnSpc>
              <a:spcBef>
                <a:spcPts val="0"/>
              </a:spcBef>
              <a:spcAft>
                <a:spcPts val="0"/>
              </a:spcAft>
              <a:buSzPts val="1800"/>
              <a:buChar char="○"/>
            </a:pPr>
            <a:r>
              <a:rPr lang="en-IN" sz="1800">
                <a:solidFill>
                  <a:schemeClr val="dk1"/>
                </a:solidFill>
              </a:rPr>
              <a:t>Divides large documents into manageable chunks (e.g., 500-token windows) with overlaps.</a:t>
            </a:r>
            <a:endParaRPr sz="1800">
              <a:solidFill>
                <a:schemeClr val="dk1"/>
              </a:solidFill>
            </a:endParaRPr>
          </a:p>
          <a:p>
            <a:pPr indent="-342900" lvl="1" marL="914400" rtl="0" algn="l">
              <a:lnSpc>
                <a:spcPct val="115000"/>
              </a:lnSpc>
              <a:spcBef>
                <a:spcPts val="0"/>
              </a:spcBef>
              <a:spcAft>
                <a:spcPts val="0"/>
              </a:spcAft>
              <a:buSzPts val="1800"/>
              <a:buChar char="○"/>
            </a:pPr>
            <a:r>
              <a:rPr lang="en-IN" sz="1800">
                <a:solidFill>
                  <a:schemeClr val="dk1"/>
                </a:solidFill>
              </a:rPr>
              <a:t>Ensures efficient embedding without losing context.</a:t>
            </a:r>
            <a:endParaRPr sz="1800">
              <a:solidFill>
                <a:schemeClr val="dk1"/>
              </a:solidFill>
            </a:endParaRPr>
          </a:p>
          <a:p>
            <a:pPr indent="-342900" lvl="0" marL="457200" rtl="0" algn="l">
              <a:lnSpc>
                <a:spcPct val="115000"/>
              </a:lnSpc>
              <a:spcBef>
                <a:spcPts val="0"/>
              </a:spcBef>
              <a:spcAft>
                <a:spcPts val="0"/>
              </a:spcAft>
              <a:buSzPts val="1800"/>
              <a:buChar char="●"/>
            </a:pPr>
            <a:r>
              <a:rPr b="1" lang="en-IN" sz="1800">
                <a:solidFill>
                  <a:schemeClr val="dk1"/>
                </a:solidFill>
              </a:rPr>
              <a:t>BERT-based </a:t>
            </a:r>
            <a:r>
              <a:rPr b="1" lang="en-IN" sz="1800">
                <a:solidFill>
                  <a:schemeClr val="dk1"/>
                </a:solidFill>
              </a:rPr>
              <a:t>Sentence Transformers</a:t>
            </a:r>
            <a:endParaRPr b="1" sz="1800">
              <a:solidFill>
                <a:schemeClr val="dk1"/>
              </a:solidFill>
            </a:endParaRPr>
          </a:p>
          <a:p>
            <a:pPr indent="-342900" lvl="1" marL="914400" rtl="0" algn="l">
              <a:lnSpc>
                <a:spcPct val="115000"/>
              </a:lnSpc>
              <a:spcBef>
                <a:spcPts val="0"/>
              </a:spcBef>
              <a:spcAft>
                <a:spcPts val="0"/>
              </a:spcAft>
              <a:buSzPts val="1800"/>
              <a:buChar char="○"/>
            </a:pPr>
            <a:r>
              <a:rPr lang="en-IN" sz="1800">
                <a:solidFill>
                  <a:schemeClr val="dk1"/>
                </a:solidFill>
              </a:rPr>
              <a:t>Utilizes pre-trained BERT models to encode semantic information.</a:t>
            </a:r>
            <a:endParaRPr sz="1800">
              <a:solidFill>
                <a:schemeClr val="dk1"/>
              </a:solidFill>
            </a:endParaRPr>
          </a:p>
          <a:p>
            <a:pPr indent="-342900" lvl="1" marL="914400" rtl="0" algn="l">
              <a:lnSpc>
                <a:spcPct val="115000"/>
              </a:lnSpc>
              <a:spcBef>
                <a:spcPts val="0"/>
              </a:spcBef>
              <a:spcAft>
                <a:spcPts val="0"/>
              </a:spcAft>
              <a:buSzPts val="1800"/>
              <a:buChar char="○"/>
            </a:pPr>
            <a:r>
              <a:rPr lang="en-IN" sz="1800">
                <a:solidFill>
                  <a:schemeClr val="dk1"/>
                </a:solidFill>
              </a:rPr>
              <a:t>Enables development of a semantic search engine capturing contextual meaning.</a:t>
            </a:r>
            <a:endParaRPr sz="1800">
              <a:solidFill>
                <a:schemeClr val="dk1"/>
              </a:solidFill>
            </a:endParaRPr>
          </a:p>
          <a:p>
            <a:pPr indent="0" lvl="0" marL="0" rtl="0" algn="l">
              <a:lnSpc>
                <a:spcPct val="115000"/>
              </a:lnSpc>
              <a:spcBef>
                <a:spcPts val="1200"/>
              </a:spcBef>
              <a:spcAft>
                <a:spcPts val="1200"/>
              </a:spcAft>
              <a:buNone/>
            </a:pPr>
            <a:r>
              <a:rPr lang="en-IN" sz="1800">
                <a:solidFill>
                  <a:schemeClr val="dk1"/>
                </a:solidFill>
              </a:rPr>
              <a:t>TF-IDF is having issue called </a:t>
            </a:r>
            <a:r>
              <a:rPr lang="en-IN" sz="1800">
                <a:solidFill>
                  <a:schemeClr val="dk1"/>
                </a:solidFill>
              </a:rPr>
              <a:t>higher</a:t>
            </a:r>
            <a:r>
              <a:rPr lang="en-IN" sz="1800">
                <a:solidFill>
                  <a:schemeClr val="dk1"/>
                </a:solidFill>
              </a:rPr>
              <a:t> dimensionality and no semantic meaning. So, </a:t>
            </a:r>
            <a:r>
              <a:rPr lang="en-IN" sz="1800">
                <a:solidFill>
                  <a:schemeClr val="dk1"/>
                </a:solidFill>
              </a:rPr>
              <a:t>preferred</a:t>
            </a:r>
            <a:r>
              <a:rPr lang="en-IN" sz="1800">
                <a:solidFill>
                  <a:schemeClr val="dk1"/>
                </a:solidFill>
              </a:rPr>
              <a:t> BERT based search engine due to less </a:t>
            </a:r>
            <a:r>
              <a:rPr lang="en-IN" sz="1800">
                <a:solidFill>
                  <a:schemeClr val="dk1"/>
                </a:solidFill>
              </a:rPr>
              <a:t>dimensions</a:t>
            </a:r>
            <a:r>
              <a:rPr lang="en-IN" sz="1800">
                <a:solidFill>
                  <a:schemeClr val="dk1"/>
                </a:solidFill>
              </a:rPr>
              <a:t> and semantic context. </a:t>
            </a:r>
            <a:endParaRPr sz="1800">
              <a:solidFill>
                <a:schemeClr val="dk1"/>
              </a:solidFill>
            </a:endParaRPr>
          </a:p>
        </p:txBody>
      </p:sp>
      <p:pic>
        <p:nvPicPr>
          <p:cNvPr id="182" name="Google Shape;182;g2cf9012b2f2_0_0"/>
          <p:cNvPicPr preferRelativeResize="0"/>
          <p:nvPr/>
        </p:nvPicPr>
        <p:blipFill>
          <a:blip r:embed="rId3">
            <a:alphaModFix/>
          </a:blip>
          <a:stretch>
            <a:fillRect/>
          </a:stretch>
        </p:blipFill>
        <p:spPr>
          <a:xfrm>
            <a:off x="2421500" y="895050"/>
            <a:ext cx="7423401" cy="1647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cf9012b2f2_0_6"/>
          <p:cNvSpPr txBox="1"/>
          <p:nvPr>
            <p:ph type="title"/>
          </p:nvPr>
        </p:nvSpPr>
        <p:spPr>
          <a:xfrm>
            <a:off x="838200" y="-136075"/>
            <a:ext cx="10515600" cy="1088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IN">
                <a:solidFill>
                  <a:srgbClr val="FF0000"/>
                </a:solidFill>
              </a:rPr>
              <a:t>Introduction </a:t>
            </a:r>
            <a:r>
              <a:rPr b="1" lang="en-IN">
                <a:solidFill>
                  <a:srgbClr val="FF0000"/>
                </a:solidFill>
              </a:rPr>
              <a:t>to Vector Databases</a:t>
            </a:r>
            <a:endParaRPr b="1">
              <a:solidFill>
                <a:srgbClr val="FF0000"/>
              </a:solidFill>
            </a:endParaRPr>
          </a:p>
        </p:txBody>
      </p:sp>
      <p:sp>
        <p:nvSpPr>
          <p:cNvPr id="189" name="Google Shape;189;g2cf9012b2f2_0_6"/>
          <p:cNvSpPr txBox="1"/>
          <p:nvPr>
            <p:ph idx="1" type="body"/>
          </p:nvPr>
        </p:nvSpPr>
        <p:spPr>
          <a:xfrm>
            <a:off x="78625" y="822475"/>
            <a:ext cx="8920200" cy="58056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852"/>
              <a:buNone/>
            </a:pPr>
            <a:r>
              <a:rPr lang="en-IN" sz="2000">
                <a:solidFill>
                  <a:schemeClr val="dk1"/>
                </a:solidFill>
              </a:rPr>
              <a:t>Vector databases are specialized databases designed to efficiently store and query high-dimensional vector data, often used in applications involving machine learning, natural language processing, and image analysis.</a:t>
            </a:r>
            <a:endParaRPr sz="2000">
              <a:solidFill>
                <a:schemeClr val="dk1"/>
              </a:solidFill>
            </a:endParaRPr>
          </a:p>
          <a:p>
            <a:pPr indent="0" lvl="0" marL="0" rtl="0" algn="l">
              <a:lnSpc>
                <a:spcPct val="80000"/>
              </a:lnSpc>
              <a:spcBef>
                <a:spcPts val="1000"/>
              </a:spcBef>
              <a:spcAft>
                <a:spcPts val="0"/>
              </a:spcAft>
              <a:buSzPts val="852"/>
              <a:buNone/>
            </a:pPr>
            <a:br>
              <a:rPr lang="en-IN" sz="2000">
                <a:solidFill>
                  <a:schemeClr val="dk1"/>
                </a:solidFill>
              </a:rPr>
            </a:br>
            <a:r>
              <a:rPr b="1" lang="en-IN" sz="2000">
                <a:solidFill>
                  <a:schemeClr val="dk1"/>
                </a:solidFill>
              </a:rPr>
              <a:t>Types of Vector Databases:</a:t>
            </a:r>
            <a:endParaRPr b="1" sz="2000">
              <a:solidFill>
                <a:schemeClr val="dk1"/>
              </a:solidFill>
            </a:endParaRPr>
          </a:p>
          <a:p>
            <a:pPr indent="-355600" lvl="0" marL="457200" rtl="0" algn="l">
              <a:lnSpc>
                <a:spcPct val="115000"/>
              </a:lnSpc>
              <a:spcBef>
                <a:spcPts val="1200"/>
              </a:spcBef>
              <a:spcAft>
                <a:spcPts val="0"/>
              </a:spcAft>
              <a:buSzPts val="2000"/>
              <a:buAutoNum type="arabicPeriod"/>
            </a:pPr>
            <a:r>
              <a:rPr b="1" lang="en-IN" sz="2000">
                <a:solidFill>
                  <a:schemeClr val="dk1"/>
                </a:solidFill>
              </a:rPr>
              <a:t>Open Source Vector Databases:</a:t>
            </a:r>
            <a:r>
              <a:rPr lang="en-IN" sz="2000">
                <a:solidFill>
                  <a:schemeClr val="dk1"/>
                </a:solidFill>
              </a:rPr>
              <a:t> are freely available and typically developed collaboratively by the community.Examples: </a:t>
            </a:r>
            <a:r>
              <a:rPr lang="en-IN" sz="2000">
                <a:solidFill>
                  <a:schemeClr val="dk1"/>
                </a:solidFill>
              </a:rPr>
              <a:t>Chroma DB</a:t>
            </a:r>
            <a:r>
              <a:rPr lang="en-IN" sz="2000">
                <a:solidFill>
                  <a:schemeClr val="dk1"/>
                </a:solidFill>
              </a:rPr>
              <a:t>, Milvus, Annoy, Marqo, etc.</a:t>
            </a:r>
            <a:endParaRPr sz="2000">
              <a:solidFill>
                <a:schemeClr val="dk1"/>
              </a:solidFill>
            </a:endParaRPr>
          </a:p>
          <a:p>
            <a:pPr indent="-355600" lvl="0" marL="457200" rtl="0" algn="l">
              <a:lnSpc>
                <a:spcPct val="115000"/>
              </a:lnSpc>
              <a:spcBef>
                <a:spcPts val="0"/>
              </a:spcBef>
              <a:spcAft>
                <a:spcPts val="0"/>
              </a:spcAft>
              <a:buSzPts val="2000"/>
              <a:buAutoNum type="arabicPeriod"/>
            </a:pPr>
            <a:r>
              <a:rPr b="1" lang="en-IN" sz="2000">
                <a:solidFill>
                  <a:schemeClr val="dk1"/>
                </a:solidFill>
              </a:rPr>
              <a:t>Commercial Vector Databases:</a:t>
            </a:r>
            <a:r>
              <a:rPr lang="en-IN" sz="2000">
                <a:solidFill>
                  <a:schemeClr val="dk1"/>
                </a:solidFill>
              </a:rPr>
              <a:t>are proprietary solutions offered by companies for enterprise use.Examples: </a:t>
            </a:r>
            <a:r>
              <a:rPr lang="en-IN" sz="2000">
                <a:solidFill>
                  <a:schemeClr val="dk1"/>
                </a:solidFill>
              </a:rPr>
              <a:t>Pinecone DB</a:t>
            </a:r>
            <a:r>
              <a:rPr lang="en-IN" sz="2000">
                <a:solidFill>
                  <a:schemeClr val="dk1"/>
                </a:solidFill>
              </a:rPr>
              <a:t>, ArangoDB, etc.</a:t>
            </a:r>
            <a:endParaRPr sz="20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IN" sz="2000">
                <a:solidFill>
                  <a:schemeClr val="dk1"/>
                </a:solidFill>
              </a:rPr>
              <a:t>Use Cases of Vector Databases:</a:t>
            </a:r>
            <a:endParaRPr b="1" sz="2000">
              <a:solidFill>
                <a:schemeClr val="dk1"/>
              </a:solidFill>
            </a:endParaRPr>
          </a:p>
          <a:p>
            <a:pPr indent="-355600" lvl="0" marL="457200" rtl="0" algn="l">
              <a:lnSpc>
                <a:spcPct val="115000"/>
              </a:lnSpc>
              <a:spcBef>
                <a:spcPts val="1200"/>
              </a:spcBef>
              <a:spcAft>
                <a:spcPts val="0"/>
              </a:spcAft>
              <a:buSzPts val="2000"/>
              <a:buChar char="●"/>
            </a:pPr>
            <a:r>
              <a:rPr lang="en-IN" sz="2000">
                <a:solidFill>
                  <a:schemeClr val="dk1"/>
                </a:solidFill>
              </a:rPr>
              <a:t>Search Engines:</a:t>
            </a:r>
            <a:endParaRPr sz="2000">
              <a:solidFill>
                <a:schemeClr val="dk1"/>
              </a:solidFill>
            </a:endParaRPr>
          </a:p>
          <a:p>
            <a:pPr indent="-355600" lvl="0" marL="457200" rtl="0" algn="l">
              <a:lnSpc>
                <a:spcPct val="115000"/>
              </a:lnSpc>
              <a:spcBef>
                <a:spcPts val="0"/>
              </a:spcBef>
              <a:spcAft>
                <a:spcPts val="0"/>
              </a:spcAft>
              <a:buSzPts val="2000"/>
              <a:buChar char="●"/>
            </a:pPr>
            <a:r>
              <a:rPr lang="en-IN" sz="2000">
                <a:solidFill>
                  <a:schemeClr val="dk1"/>
                </a:solidFill>
              </a:rPr>
              <a:t>Recommendation Systems:</a:t>
            </a:r>
            <a:endParaRPr sz="2000">
              <a:solidFill>
                <a:schemeClr val="dk1"/>
              </a:solidFill>
            </a:endParaRPr>
          </a:p>
          <a:p>
            <a:pPr indent="-355600" lvl="0" marL="457200" rtl="0" algn="l">
              <a:lnSpc>
                <a:spcPct val="115000"/>
              </a:lnSpc>
              <a:spcBef>
                <a:spcPts val="0"/>
              </a:spcBef>
              <a:spcAft>
                <a:spcPts val="0"/>
              </a:spcAft>
              <a:buSzPts val="2000"/>
              <a:buChar char="●"/>
            </a:pPr>
            <a:r>
              <a:rPr lang="en-IN" sz="2000">
                <a:solidFill>
                  <a:schemeClr val="dk1"/>
                </a:solidFill>
              </a:rPr>
              <a:t>Image and Video Analysis:</a:t>
            </a:r>
            <a:endParaRPr sz="2000">
              <a:solidFill>
                <a:schemeClr val="dk1"/>
              </a:solidFill>
            </a:endParaRPr>
          </a:p>
          <a:p>
            <a:pPr indent="0" lvl="0" marL="0" rtl="0" algn="l">
              <a:lnSpc>
                <a:spcPct val="115000"/>
              </a:lnSpc>
              <a:spcBef>
                <a:spcPts val="1200"/>
              </a:spcBef>
              <a:spcAft>
                <a:spcPts val="0"/>
              </a:spcAft>
              <a:buNone/>
            </a:pPr>
            <a:r>
              <a:rPr lang="en-IN" sz="2000">
                <a:solidFill>
                  <a:schemeClr val="dk1"/>
                </a:solidFill>
              </a:rPr>
              <a:t>In our project we used open source Vector database: </a:t>
            </a:r>
            <a:r>
              <a:rPr lang="en-IN" sz="2000" u="sng">
                <a:solidFill>
                  <a:schemeClr val="dk1"/>
                </a:solidFill>
              </a:rPr>
              <a:t>Chroma</a:t>
            </a:r>
            <a:endParaRPr sz="2000" u="sng">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pic>
        <p:nvPicPr>
          <p:cNvPr id="190" name="Google Shape;190;g2cf9012b2f2_0_6"/>
          <p:cNvPicPr preferRelativeResize="0"/>
          <p:nvPr/>
        </p:nvPicPr>
        <p:blipFill>
          <a:blip r:embed="rId3">
            <a:alphaModFix/>
          </a:blip>
          <a:stretch>
            <a:fillRect/>
          </a:stretch>
        </p:blipFill>
        <p:spPr>
          <a:xfrm>
            <a:off x="8696500" y="2064900"/>
            <a:ext cx="3144750" cy="2495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cf9012b2f2_0_12"/>
          <p:cNvSpPr txBox="1"/>
          <p:nvPr>
            <p:ph type="title"/>
          </p:nvPr>
        </p:nvSpPr>
        <p:spPr>
          <a:xfrm>
            <a:off x="838200" y="13300"/>
            <a:ext cx="10515600" cy="954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IN">
                <a:solidFill>
                  <a:srgbClr val="FF0000"/>
                </a:solidFill>
              </a:rPr>
              <a:t>Storing Embeddings into Chroma DB</a:t>
            </a:r>
            <a:endParaRPr/>
          </a:p>
        </p:txBody>
      </p:sp>
      <p:sp>
        <p:nvSpPr>
          <p:cNvPr id="197" name="Google Shape;197;g2cf9012b2f2_0_12"/>
          <p:cNvSpPr txBox="1"/>
          <p:nvPr>
            <p:ph idx="1" type="body"/>
          </p:nvPr>
        </p:nvSpPr>
        <p:spPr>
          <a:xfrm>
            <a:off x="520850" y="1409400"/>
            <a:ext cx="7053300" cy="43512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200"/>
              </a:spcBef>
              <a:spcAft>
                <a:spcPts val="0"/>
              </a:spcAft>
              <a:buSzPts val="1800"/>
              <a:buChar char="●"/>
            </a:pPr>
            <a:r>
              <a:rPr b="1" lang="en-IN" sz="1800">
                <a:solidFill>
                  <a:schemeClr val="dk1"/>
                </a:solidFill>
              </a:rPr>
              <a:t>Description:</a:t>
            </a:r>
            <a:endParaRPr b="1" sz="1800">
              <a:solidFill>
                <a:schemeClr val="dk1"/>
              </a:solidFill>
            </a:endParaRPr>
          </a:p>
          <a:p>
            <a:pPr indent="-342900" lvl="1" marL="914400" rtl="0" algn="l">
              <a:lnSpc>
                <a:spcPct val="115000"/>
              </a:lnSpc>
              <a:spcBef>
                <a:spcPts val="0"/>
              </a:spcBef>
              <a:spcAft>
                <a:spcPts val="0"/>
              </a:spcAft>
              <a:buSzPts val="1800"/>
              <a:buChar char="○"/>
            </a:pPr>
            <a:r>
              <a:rPr lang="en-IN" sz="1800">
                <a:solidFill>
                  <a:schemeClr val="dk1"/>
                </a:solidFill>
              </a:rPr>
              <a:t>Designed for storing and querying high-dimensional vector data efficiently.</a:t>
            </a:r>
            <a:endParaRPr sz="1800">
              <a:solidFill>
                <a:schemeClr val="dk1"/>
              </a:solidFill>
            </a:endParaRPr>
          </a:p>
          <a:p>
            <a:pPr indent="-342900" lvl="1" marL="914400" rtl="0" algn="l">
              <a:lnSpc>
                <a:spcPct val="115000"/>
              </a:lnSpc>
              <a:spcBef>
                <a:spcPts val="0"/>
              </a:spcBef>
              <a:spcAft>
                <a:spcPts val="0"/>
              </a:spcAft>
              <a:buSzPts val="1800"/>
              <a:buChar char="○"/>
            </a:pPr>
            <a:r>
              <a:rPr lang="en-IN" sz="1800">
                <a:solidFill>
                  <a:schemeClr val="dk1"/>
                </a:solidFill>
              </a:rPr>
              <a:t>Optimized for similarity search operations.</a:t>
            </a:r>
            <a:endParaRPr sz="1800">
              <a:solidFill>
                <a:schemeClr val="dk1"/>
              </a:solidFill>
            </a:endParaRPr>
          </a:p>
          <a:p>
            <a:pPr indent="-342900" lvl="0" marL="457200" rtl="0" algn="l">
              <a:lnSpc>
                <a:spcPct val="115000"/>
              </a:lnSpc>
              <a:spcBef>
                <a:spcPts val="0"/>
              </a:spcBef>
              <a:spcAft>
                <a:spcPts val="0"/>
              </a:spcAft>
              <a:buSzPts val="1800"/>
              <a:buChar char="●"/>
            </a:pPr>
            <a:r>
              <a:rPr b="1" lang="en-IN" sz="1800">
                <a:solidFill>
                  <a:schemeClr val="dk1"/>
                </a:solidFill>
              </a:rPr>
              <a:t>Key Features:</a:t>
            </a:r>
            <a:endParaRPr b="1" sz="1800">
              <a:solidFill>
                <a:schemeClr val="dk1"/>
              </a:solidFill>
            </a:endParaRPr>
          </a:p>
          <a:p>
            <a:pPr indent="-342900" lvl="1" marL="914400" rtl="0" algn="l">
              <a:lnSpc>
                <a:spcPct val="115000"/>
              </a:lnSpc>
              <a:spcBef>
                <a:spcPts val="0"/>
              </a:spcBef>
              <a:spcAft>
                <a:spcPts val="0"/>
              </a:spcAft>
              <a:buSzPts val="1800"/>
              <a:buChar char="○"/>
            </a:pPr>
            <a:r>
              <a:rPr lang="en-IN" sz="1800">
                <a:solidFill>
                  <a:schemeClr val="dk1"/>
                </a:solidFill>
              </a:rPr>
              <a:t>Supports nearest neighbor search based on </a:t>
            </a:r>
            <a:r>
              <a:rPr b="1" lang="en-IN" sz="1800" u="sng">
                <a:solidFill>
                  <a:schemeClr val="dk1"/>
                </a:solidFill>
              </a:rPr>
              <a:t>cosine similarity</a:t>
            </a:r>
            <a:r>
              <a:rPr lang="en-IN" sz="1800">
                <a:solidFill>
                  <a:schemeClr val="dk1"/>
                </a:solidFill>
              </a:rPr>
              <a:t>.</a:t>
            </a:r>
            <a:endParaRPr sz="1800">
              <a:solidFill>
                <a:schemeClr val="dk1"/>
              </a:solidFill>
            </a:endParaRPr>
          </a:p>
          <a:p>
            <a:pPr indent="-342900" lvl="1" marL="914400" rtl="0" algn="l">
              <a:lnSpc>
                <a:spcPct val="115000"/>
              </a:lnSpc>
              <a:spcBef>
                <a:spcPts val="0"/>
              </a:spcBef>
              <a:spcAft>
                <a:spcPts val="0"/>
              </a:spcAft>
              <a:buSzPts val="1800"/>
              <a:buChar char="○"/>
            </a:pPr>
            <a:r>
              <a:rPr lang="en-IN" sz="1800">
                <a:solidFill>
                  <a:schemeClr val="dk1"/>
                </a:solidFill>
              </a:rPr>
              <a:t>Efficient indexing and retrieval of embeddings.</a:t>
            </a:r>
            <a:endParaRPr sz="1800">
              <a:solidFill>
                <a:schemeClr val="dk1"/>
              </a:solidFill>
            </a:endParaRPr>
          </a:p>
          <a:p>
            <a:pPr indent="-342900" lvl="0" marL="457200" rtl="0" algn="l">
              <a:lnSpc>
                <a:spcPct val="115000"/>
              </a:lnSpc>
              <a:spcBef>
                <a:spcPts val="0"/>
              </a:spcBef>
              <a:spcAft>
                <a:spcPts val="0"/>
              </a:spcAft>
              <a:buSzPts val="1800"/>
              <a:buChar char="●"/>
            </a:pPr>
            <a:r>
              <a:rPr b="1" lang="en-IN" sz="1800">
                <a:solidFill>
                  <a:schemeClr val="dk1"/>
                </a:solidFill>
              </a:rPr>
              <a:t>Use Case:</a:t>
            </a:r>
            <a:endParaRPr b="1" sz="1800">
              <a:solidFill>
                <a:schemeClr val="dk1"/>
              </a:solidFill>
            </a:endParaRPr>
          </a:p>
          <a:p>
            <a:pPr indent="-342900" lvl="1" marL="914400" rtl="0" algn="l">
              <a:lnSpc>
                <a:spcPct val="115000"/>
              </a:lnSpc>
              <a:spcBef>
                <a:spcPts val="0"/>
              </a:spcBef>
              <a:spcAft>
                <a:spcPts val="0"/>
              </a:spcAft>
              <a:buSzPts val="1800"/>
              <a:buChar char="○"/>
            </a:pPr>
            <a:r>
              <a:rPr lang="en-IN" sz="1800">
                <a:solidFill>
                  <a:schemeClr val="dk1"/>
                </a:solidFill>
              </a:rPr>
              <a:t>Ideal for search engines using advanced embeddings (e.g., BERT-based) to retrieve similar documents.</a:t>
            </a:r>
            <a:endParaRPr sz="1800">
              <a:solidFill>
                <a:schemeClr val="dk1"/>
              </a:solidFill>
            </a:endParaRPr>
          </a:p>
          <a:p>
            <a:pPr indent="0" lvl="0" marL="0" rtl="0" algn="l">
              <a:spcBef>
                <a:spcPts val="1200"/>
              </a:spcBef>
              <a:spcAft>
                <a:spcPts val="0"/>
              </a:spcAft>
              <a:buNone/>
            </a:pPr>
            <a:r>
              <a:t/>
            </a:r>
            <a:endParaRPr b="1" sz="1800">
              <a:solidFill>
                <a:schemeClr val="dk1"/>
              </a:solidFill>
            </a:endParaRPr>
          </a:p>
        </p:txBody>
      </p:sp>
      <p:pic>
        <p:nvPicPr>
          <p:cNvPr id="198" name="Google Shape;198;g2cf9012b2f2_0_12"/>
          <p:cNvPicPr preferRelativeResize="0"/>
          <p:nvPr/>
        </p:nvPicPr>
        <p:blipFill>
          <a:blip r:embed="rId3">
            <a:alphaModFix/>
          </a:blip>
          <a:stretch>
            <a:fillRect/>
          </a:stretch>
        </p:blipFill>
        <p:spPr>
          <a:xfrm>
            <a:off x="7992150" y="2023750"/>
            <a:ext cx="3692100" cy="2215500"/>
          </a:xfrm>
          <a:prstGeom prst="roundRect">
            <a:avLst>
              <a:gd fmla="val 16667"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6f80148c70_0_0"/>
          <p:cNvSpPr txBox="1"/>
          <p:nvPr>
            <p:ph type="title"/>
          </p:nvPr>
        </p:nvSpPr>
        <p:spPr>
          <a:xfrm>
            <a:off x="103100" y="81925"/>
            <a:ext cx="10515600" cy="1016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IN">
                <a:solidFill>
                  <a:srgbClr val="FF0000"/>
                </a:solidFill>
              </a:rPr>
              <a:t>Retrieving Documents </a:t>
            </a:r>
            <a:endParaRPr b="1">
              <a:solidFill>
                <a:srgbClr val="FF0000"/>
              </a:solidFill>
            </a:endParaRPr>
          </a:p>
        </p:txBody>
      </p:sp>
      <p:pic>
        <p:nvPicPr>
          <p:cNvPr id="205" name="Google Shape;205;g26f80148c70_0_0"/>
          <p:cNvPicPr preferRelativeResize="0"/>
          <p:nvPr/>
        </p:nvPicPr>
        <p:blipFill>
          <a:blip r:embed="rId3">
            <a:alphaModFix/>
          </a:blip>
          <a:stretch>
            <a:fillRect/>
          </a:stretch>
        </p:blipFill>
        <p:spPr>
          <a:xfrm>
            <a:off x="103100" y="1881150"/>
            <a:ext cx="5498601" cy="3253250"/>
          </a:xfrm>
          <a:prstGeom prst="rect">
            <a:avLst/>
          </a:prstGeom>
          <a:noFill/>
          <a:ln>
            <a:noFill/>
          </a:ln>
        </p:spPr>
      </p:pic>
      <p:sp>
        <p:nvSpPr>
          <p:cNvPr id="206" name="Google Shape;206;g26f80148c70_0_0"/>
          <p:cNvSpPr txBox="1"/>
          <p:nvPr>
            <p:ph idx="1" type="body"/>
          </p:nvPr>
        </p:nvSpPr>
        <p:spPr>
          <a:xfrm>
            <a:off x="5601700" y="318425"/>
            <a:ext cx="6554400" cy="59784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IN" sz="1400">
                <a:solidFill>
                  <a:schemeClr val="dk1"/>
                </a:solidFill>
              </a:rPr>
              <a:t>Process Overview:</a:t>
            </a:r>
            <a:endParaRPr b="1" sz="1400">
              <a:solidFill>
                <a:schemeClr val="dk1"/>
              </a:solidFill>
            </a:endParaRPr>
          </a:p>
          <a:p>
            <a:pPr indent="-317500" lvl="0" marL="457200" rtl="0" algn="l">
              <a:lnSpc>
                <a:spcPct val="115000"/>
              </a:lnSpc>
              <a:spcBef>
                <a:spcPts val="1200"/>
              </a:spcBef>
              <a:spcAft>
                <a:spcPts val="0"/>
              </a:spcAft>
              <a:buSzPts val="1400"/>
              <a:buAutoNum type="arabicPeriod"/>
            </a:pPr>
            <a:r>
              <a:rPr b="1" lang="en-IN" sz="1400">
                <a:solidFill>
                  <a:schemeClr val="dk1"/>
                </a:solidFill>
              </a:rPr>
              <a:t>User Query Processing:</a:t>
            </a:r>
            <a:endParaRPr b="1" sz="1400">
              <a:solidFill>
                <a:schemeClr val="dk1"/>
              </a:solidFill>
            </a:endParaRPr>
          </a:p>
          <a:p>
            <a:pPr indent="-317500" lvl="1" marL="914400" rtl="0" algn="l">
              <a:lnSpc>
                <a:spcPct val="115000"/>
              </a:lnSpc>
              <a:spcBef>
                <a:spcPts val="0"/>
              </a:spcBef>
              <a:spcAft>
                <a:spcPts val="0"/>
              </a:spcAft>
              <a:buSzPts val="1400"/>
              <a:buChar char="○"/>
            </a:pPr>
            <a:r>
              <a:rPr lang="en-IN" sz="1400">
                <a:solidFill>
                  <a:schemeClr val="dk1"/>
                </a:solidFill>
              </a:rPr>
              <a:t>User's search query.</a:t>
            </a:r>
            <a:endParaRPr sz="1400">
              <a:solidFill>
                <a:schemeClr val="dk1"/>
              </a:solidFill>
            </a:endParaRPr>
          </a:p>
          <a:p>
            <a:pPr indent="-317500" lvl="1" marL="914400" rtl="0" algn="l">
              <a:lnSpc>
                <a:spcPct val="115000"/>
              </a:lnSpc>
              <a:spcBef>
                <a:spcPts val="0"/>
              </a:spcBef>
              <a:spcAft>
                <a:spcPts val="0"/>
              </a:spcAft>
              <a:buSzPts val="1400"/>
              <a:buChar char="○"/>
            </a:pPr>
            <a:r>
              <a:rPr b="1" lang="en-IN" sz="1400">
                <a:solidFill>
                  <a:schemeClr val="dk1"/>
                </a:solidFill>
              </a:rPr>
              <a:t>Preprocessing (if Required):</a:t>
            </a:r>
            <a:endParaRPr b="1" sz="1400">
              <a:solidFill>
                <a:schemeClr val="dk1"/>
              </a:solidFill>
            </a:endParaRPr>
          </a:p>
          <a:p>
            <a:pPr indent="-317500" lvl="2" marL="1371600" rtl="0" algn="l">
              <a:lnSpc>
                <a:spcPct val="115000"/>
              </a:lnSpc>
              <a:spcBef>
                <a:spcPts val="0"/>
              </a:spcBef>
              <a:spcAft>
                <a:spcPts val="0"/>
              </a:spcAft>
              <a:buSzPts val="1400"/>
              <a:buChar char="■"/>
            </a:pPr>
            <a:r>
              <a:rPr lang="en-IN" sz="1400">
                <a:solidFill>
                  <a:schemeClr val="dk1"/>
                </a:solidFill>
              </a:rPr>
              <a:t>Tokenization: Splitting the query into individual words or tokens.</a:t>
            </a:r>
            <a:endParaRPr sz="1400">
              <a:solidFill>
                <a:schemeClr val="dk1"/>
              </a:solidFill>
            </a:endParaRPr>
          </a:p>
          <a:p>
            <a:pPr indent="-317500" lvl="2" marL="1371600" rtl="0" algn="l">
              <a:lnSpc>
                <a:spcPct val="115000"/>
              </a:lnSpc>
              <a:spcBef>
                <a:spcPts val="0"/>
              </a:spcBef>
              <a:spcAft>
                <a:spcPts val="0"/>
              </a:spcAft>
              <a:buSzPts val="1400"/>
              <a:buChar char="■"/>
            </a:pPr>
            <a:r>
              <a:rPr lang="en-IN" sz="1400">
                <a:solidFill>
                  <a:schemeClr val="dk1"/>
                </a:solidFill>
              </a:rPr>
              <a:t>Cleaning: Removing stop words, punctuation, and other noise.</a:t>
            </a:r>
            <a:endParaRPr sz="1400">
              <a:solidFill>
                <a:schemeClr val="dk1"/>
              </a:solidFill>
            </a:endParaRPr>
          </a:p>
          <a:p>
            <a:pPr indent="-317500" lvl="2" marL="1371600" rtl="0" algn="l">
              <a:lnSpc>
                <a:spcPct val="115000"/>
              </a:lnSpc>
              <a:spcBef>
                <a:spcPts val="0"/>
              </a:spcBef>
              <a:spcAft>
                <a:spcPts val="0"/>
              </a:spcAft>
              <a:buSzPts val="1400"/>
              <a:buChar char="■"/>
            </a:pPr>
            <a:r>
              <a:rPr lang="en-IN" sz="1400">
                <a:solidFill>
                  <a:schemeClr val="dk1"/>
                </a:solidFill>
              </a:rPr>
              <a:t>Normalization: Converting words to lowercase, handling synonyms, etc.</a:t>
            </a:r>
            <a:endParaRPr sz="1400">
              <a:solidFill>
                <a:schemeClr val="dk1"/>
              </a:solidFill>
            </a:endParaRPr>
          </a:p>
          <a:p>
            <a:pPr indent="-317500" lvl="0" marL="457200" rtl="0" algn="l">
              <a:lnSpc>
                <a:spcPct val="115000"/>
              </a:lnSpc>
              <a:spcBef>
                <a:spcPts val="0"/>
              </a:spcBef>
              <a:spcAft>
                <a:spcPts val="0"/>
              </a:spcAft>
              <a:buSzPts val="1400"/>
              <a:buAutoNum type="arabicPeriod"/>
            </a:pPr>
            <a:r>
              <a:rPr b="1" lang="en-IN" sz="1400">
                <a:solidFill>
                  <a:schemeClr val="dk1"/>
                </a:solidFill>
              </a:rPr>
              <a:t>Query Embedding:</a:t>
            </a:r>
            <a:endParaRPr b="1" sz="1400">
              <a:solidFill>
                <a:schemeClr val="dk1"/>
              </a:solidFill>
            </a:endParaRPr>
          </a:p>
          <a:p>
            <a:pPr indent="-317500" lvl="1" marL="914400" rtl="0" algn="l">
              <a:lnSpc>
                <a:spcPct val="115000"/>
              </a:lnSpc>
              <a:spcBef>
                <a:spcPts val="0"/>
              </a:spcBef>
              <a:spcAft>
                <a:spcPts val="0"/>
              </a:spcAft>
              <a:buSzPts val="1400"/>
              <a:buChar char="○"/>
            </a:pPr>
            <a:r>
              <a:rPr b="1" lang="en-IN" sz="1400">
                <a:solidFill>
                  <a:schemeClr val="dk1"/>
                </a:solidFill>
              </a:rPr>
              <a:t>Embedding Technique:</a:t>
            </a:r>
            <a:r>
              <a:rPr lang="en-IN" sz="1400">
                <a:solidFill>
                  <a:schemeClr val="dk1"/>
                </a:solidFill>
              </a:rPr>
              <a:t> Utilize BERT-based SentenceTransformers or similar methods.</a:t>
            </a:r>
            <a:endParaRPr sz="1400">
              <a:solidFill>
                <a:schemeClr val="dk1"/>
              </a:solidFill>
            </a:endParaRPr>
          </a:p>
          <a:p>
            <a:pPr indent="-317500" lvl="1" marL="914400" rtl="0" algn="l">
              <a:lnSpc>
                <a:spcPct val="115000"/>
              </a:lnSpc>
              <a:spcBef>
                <a:spcPts val="0"/>
              </a:spcBef>
              <a:spcAft>
                <a:spcPts val="0"/>
              </a:spcAft>
              <a:buSzPts val="1400"/>
              <a:buChar char="○"/>
            </a:pPr>
            <a:r>
              <a:rPr b="1" lang="en-IN" sz="1400">
                <a:solidFill>
                  <a:schemeClr val="dk1"/>
                </a:solidFill>
              </a:rPr>
              <a:t>Purpose:</a:t>
            </a:r>
            <a:r>
              <a:rPr lang="en-IN" sz="1400">
                <a:solidFill>
                  <a:schemeClr val="dk1"/>
                </a:solidFill>
              </a:rPr>
              <a:t> Convert the processed query into a numerical vector representation capturing semantic meaning.</a:t>
            </a:r>
            <a:endParaRPr sz="1400">
              <a:solidFill>
                <a:schemeClr val="dk1"/>
              </a:solidFill>
            </a:endParaRPr>
          </a:p>
          <a:p>
            <a:pPr indent="-317500" lvl="0" marL="457200" rtl="0" algn="l">
              <a:lnSpc>
                <a:spcPct val="115000"/>
              </a:lnSpc>
              <a:spcBef>
                <a:spcPts val="0"/>
              </a:spcBef>
              <a:spcAft>
                <a:spcPts val="0"/>
              </a:spcAft>
              <a:buSzPts val="1400"/>
              <a:buAutoNum type="arabicPeriod"/>
            </a:pPr>
            <a:r>
              <a:rPr b="1" lang="en-IN" sz="1400">
                <a:solidFill>
                  <a:schemeClr val="dk1"/>
                </a:solidFill>
              </a:rPr>
              <a:t>Cosine Similarity Calculation:</a:t>
            </a:r>
            <a:endParaRPr b="1" sz="1400">
              <a:solidFill>
                <a:schemeClr val="dk1"/>
              </a:solidFill>
            </a:endParaRPr>
          </a:p>
          <a:p>
            <a:pPr indent="-317500" lvl="1" marL="914400" rtl="0" algn="l">
              <a:lnSpc>
                <a:spcPct val="115000"/>
              </a:lnSpc>
              <a:spcBef>
                <a:spcPts val="0"/>
              </a:spcBef>
              <a:spcAft>
                <a:spcPts val="0"/>
              </a:spcAft>
              <a:buSzPts val="1400"/>
              <a:buChar char="○"/>
            </a:pPr>
            <a:r>
              <a:rPr b="1" lang="en-IN" sz="1400">
                <a:solidFill>
                  <a:schemeClr val="dk1"/>
                </a:solidFill>
              </a:rPr>
              <a:t>Definition:</a:t>
            </a:r>
            <a:r>
              <a:rPr lang="en-IN" sz="1400">
                <a:solidFill>
                  <a:schemeClr val="dk1"/>
                </a:solidFill>
              </a:rPr>
              <a:t> Cosine similarity measures the angle between two vectors.</a:t>
            </a:r>
            <a:endParaRPr sz="1400">
              <a:solidFill>
                <a:schemeClr val="dk1"/>
              </a:solidFill>
            </a:endParaRPr>
          </a:p>
          <a:p>
            <a:pPr indent="-317500" lvl="1" marL="914400" rtl="0" algn="l">
              <a:lnSpc>
                <a:spcPct val="115000"/>
              </a:lnSpc>
              <a:spcBef>
                <a:spcPts val="0"/>
              </a:spcBef>
              <a:spcAft>
                <a:spcPts val="0"/>
              </a:spcAft>
              <a:buSzPts val="1400"/>
              <a:buChar char="○"/>
            </a:pPr>
            <a:r>
              <a:rPr b="1" lang="en-IN" sz="1400">
                <a:solidFill>
                  <a:schemeClr val="dk1"/>
                </a:solidFill>
              </a:rPr>
              <a:t>Use:</a:t>
            </a:r>
            <a:r>
              <a:rPr lang="en-IN" sz="1400">
                <a:solidFill>
                  <a:schemeClr val="dk1"/>
                </a:solidFill>
              </a:rPr>
              <a:t> Calculate cosine similarity between the query embedding vector and document embedding vectors.</a:t>
            </a:r>
            <a:endParaRPr sz="1400">
              <a:solidFill>
                <a:schemeClr val="dk1"/>
              </a:solidFill>
            </a:endParaRPr>
          </a:p>
          <a:p>
            <a:pPr indent="-317500" lvl="0" marL="457200" rtl="0" algn="l">
              <a:lnSpc>
                <a:spcPct val="115000"/>
              </a:lnSpc>
              <a:spcBef>
                <a:spcPts val="0"/>
              </a:spcBef>
              <a:spcAft>
                <a:spcPts val="0"/>
              </a:spcAft>
              <a:buSzPts val="1400"/>
              <a:buAutoNum type="arabicPeriod"/>
            </a:pPr>
            <a:r>
              <a:rPr b="1" lang="en-IN" sz="1400">
                <a:solidFill>
                  <a:schemeClr val="dk1"/>
                </a:solidFill>
              </a:rPr>
              <a:t>Ranking Documents:</a:t>
            </a:r>
            <a:endParaRPr b="1" sz="1400">
              <a:solidFill>
                <a:schemeClr val="dk1"/>
              </a:solidFill>
            </a:endParaRPr>
          </a:p>
          <a:p>
            <a:pPr indent="-317500" lvl="1" marL="914400" rtl="0" algn="l">
              <a:lnSpc>
                <a:spcPct val="115000"/>
              </a:lnSpc>
              <a:spcBef>
                <a:spcPts val="0"/>
              </a:spcBef>
              <a:spcAft>
                <a:spcPts val="0"/>
              </a:spcAft>
              <a:buSzPts val="1400"/>
              <a:buChar char="○"/>
            </a:pPr>
            <a:r>
              <a:rPr b="1" lang="en-IN" sz="1400">
                <a:solidFill>
                  <a:schemeClr val="dk1"/>
                </a:solidFill>
              </a:rPr>
              <a:t>Scoring Mechanism:</a:t>
            </a:r>
            <a:r>
              <a:rPr lang="en-IN" sz="1400">
                <a:solidFill>
                  <a:schemeClr val="dk1"/>
                </a:solidFill>
              </a:rPr>
              <a:t> Higher cosine similarity scores indicate greater relevance.</a:t>
            </a:r>
            <a:endParaRPr sz="1400">
              <a:solidFill>
                <a:schemeClr val="dk1"/>
              </a:solidFill>
            </a:endParaRPr>
          </a:p>
          <a:p>
            <a:pPr indent="-317500" lvl="1" marL="914400" rtl="0" algn="l">
              <a:lnSpc>
                <a:spcPct val="115000"/>
              </a:lnSpc>
              <a:spcBef>
                <a:spcPts val="0"/>
              </a:spcBef>
              <a:spcAft>
                <a:spcPts val="0"/>
              </a:spcAft>
              <a:buSzPts val="1400"/>
              <a:buChar char="○"/>
            </a:pPr>
            <a:r>
              <a:rPr b="1" lang="en-IN" sz="1400">
                <a:solidFill>
                  <a:schemeClr val="dk1"/>
                </a:solidFill>
              </a:rPr>
              <a:t>Result:</a:t>
            </a:r>
            <a:r>
              <a:rPr lang="en-IN" sz="1400">
                <a:solidFill>
                  <a:schemeClr val="dk1"/>
                </a:solidFill>
              </a:rPr>
              <a:t> Retrieve and rank documents based on similarity scores.</a:t>
            </a:r>
            <a:endParaRPr sz="1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6f80148c70_0_6"/>
          <p:cNvSpPr txBox="1"/>
          <p:nvPr>
            <p:ph type="title"/>
          </p:nvPr>
        </p:nvSpPr>
        <p:spPr>
          <a:xfrm>
            <a:off x="762350" y="66750"/>
            <a:ext cx="10515600" cy="986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IN">
                <a:solidFill>
                  <a:srgbClr val="FF0000"/>
                </a:solidFill>
              </a:rPr>
              <a:t>Streamlit User Interface</a:t>
            </a:r>
            <a:endParaRPr b="1">
              <a:solidFill>
                <a:srgbClr val="FF0000"/>
              </a:solidFill>
            </a:endParaRPr>
          </a:p>
        </p:txBody>
      </p:sp>
      <p:pic>
        <p:nvPicPr>
          <p:cNvPr id="213" name="Google Shape;213;g26f80148c70_0_6"/>
          <p:cNvPicPr preferRelativeResize="0"/>
          <p:nvPr/>
        </p:nvPicPr>
        <p:blipFill>
          <a:blip r:embed="rId3">
            <a:alphaModFix/>
          </a:blip>
          <a:stretch>
            <a:fillRect/>
          </a:stretch>
        </p:blipFill>
        <p:spPr>
          <a:xfrm>
            <a:off x="260525" y="1273450"/>
            <a:ext cx="4185500" cy="1956450"/>
          </a:xfrm>
          <a:prstGeom prst="rect">
            <a:avLst/>
          </a:prstGeom>
          <a:noFill/>
          <a:ln>
            <a:noFill/>
          </a:ln>
        </p:spPr>
      </p:pic>
      <p:pic>
        <p:nvPicPr>
          <p:cNvPr id="214" name="Google Shape;214;g26f80148c70_0_6"/>
          <p:cNvPicPr preferRelativeResize="0"/>
          <p:nvPr/>
        </p:nvPicPr>
        <p:blipFill>
          <a:blip r:embed="rId4">
            <a:alphaModFix/>
          </a:blip>
          <a:stretch>
            <a:fillRect/>
          </a:stretch>
        </p:blipFill>
        <p:spPr>
          <a:xfrm>
            <a:off x="5920327" y="1197825"/>
            <a:ext cx="6074100" cy="2107700"/>
          </a:xfrm>
          <a:prstGeom prst="rect">
            <a:avLst/>
          </a:prstGeom>
          <a:noFill/>
          <a:ln>
            <a:noFill/>
          </a:ln>
        </p:spPr>
      </p:pic>
      <p:pic>
        <p:nvPicPr>
          <p:cNvPr id="215" name="Google Shape;215;g26f80148c70_0_6"/>
          <p:cNvPicPr preferRelativeResize="0"/>
          <p:nvPr/>
        </p:nvPicPr>
        <p:blipFill>
          <a:blip r:embed="rId5">
            <a:alphaModFix/>
          </a:blip>
          <a:stretch>
            <a:fillRect/>
          </a:stretch>
        </p:blipFill>
        <p:spPr>
          <a:xfrm>
            <a:off x="260525" y="4173150"/>
            <a:ext cx="4185500" cy="2107698"/>
          </a:xfrm>
          <a:prstGeom prst="rect">
            <a:avLst/>
          </a:prstGeom>
          <a:noFill/>
          <a:ln>
            <a:noFill/>
          </a:ln>
        </p:spPr>
      </p:pic>
      <p:pic>
        <p:nvPicPr>
          <p:cNvPr id="216" name="Google Shape;216;g26f80148c70_0_6"/>
          <p:cNvPicPr preferRelativeResize="0"/>
          <p:nvPr/>
        </p:nvPicPr>
        <p:blipFill>
          <a:blip r:embed="rId6">
            <a:alphaModFix/>
          </a:blip>
          <a:stretch>
            <a:fillRect/>
          </a:stretch>
        </p:blipFill>
        <p:spPr>
          <a:xfrm>
            <a:off x="5909375" y="4173150"/>
            <a:ext cx="6096000" cy="1826100"/>
          </a:xfrm>
          <a:prstGeom prst="rect">
            <a:avLst/>
          </a:prstGeom>
          <a:noFill/>
          <a:ln>
            <a:noFill/>
          </a:ln>
        </p:spPr>
      </p:pic>
      <p:sp>
        <p:nvSpPr>
          <p:cNvPr id="217" name="Google Shape;217;g26f80148c70_0_6"/>
          <p:cNvSpPr/>
          <p:nvPr/>
        </p:nvSpPr>
        <p:spPr>
          <a:xfrm>
            <a:off x="4676175" y="2099875"/>
            <a:ext cx="1014000" cy="3036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18" name="Google Shape;218;g26f80148c70_0_6"/>
          <p:cNvSpPr/>
          <p:nvPr/>
        </p:nvSpPr>
        <p:spPr>
          <a:xfrm>
            <a:off x="4670700" y="5013675"/>
            <a:ext cx="1014000" cy="3036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4f3bc6ecdf_0_166"/>
          <p:cNvSpPr txBox="1"/>
          <p:nvPr>
            <p:ph idx="1" type="body"/>
          </p:nvPr>
        </p:nvSpPr>
        <p:spPr>
          <a:xfrm>
            <a:off x="838200" y="573700"/>
            <a:ext cx="10515600" cy="5603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225" name="Google Shape;225;g24f3bc6ecdf_0_166"/>
          <p:cNvPicPr preferRelativeResize="0"/>
          <p:nvPr/>
        </p:nvPicPr>
        <p:blipFill rotWithShape="1">
          <a:blip r:embed="rId3">
            <a:alphaModFix/>
          </a:blip>
          <a:srcRect b="0" l="0" r="0" t="0"/>
          <a:stretch/>
        </p:blipFill>
        <p:spPr>
          <a:xfrm>
            <a:off x="838200" y="471500"/>
            <a:ext cx="10515599" cy="5700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4f3bc6ecdf_2_0"/>
          <p:cNvSpPr txBox="1"/>
          <p:nvPr/>
        </p:nvSpPr>
        <p:spPr>
          <a:xfrm>
            <a:off x="45300" y="25100"/>
            <a:ext cx="1206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5" name="Google Shape;75;g24f3bc6ecdf_2_0"/>
          <p:cNvSpPr txBox="1"/>
          <p:nvPr/>
        </p:nvSpPr>
        <p:spPr>
          <a:xfrm>
            <a:off x="64350" y="349425"/>
            <a:ext cx="12063300" cy="640200"/>
          </a:xfrm>
          <a:prstGeom prst="rect">
            <a:avLst/>
          </a:prstGeom>
          <a:noFill/>
          <a:ln>
            <a:noFill/>
          </a:ln>
        </p:spPr>
        <p:txBody>
          <a:bodyPr anchorCtr="0" anchor="t" bIns="91425" lIns="91425" spcFirstLastPara="1" rIns="91425" wrap="square" tIns="91425">
            <a:spAutoFit/>
          </a:bodyPr>
          <a:lstStyle/>
          <a:p>
            <a:pPr indent="0" lvl="0" marL="0" marR="0" rtl="0" algn="ctr">
              <a:lnSpc>
                <a:spcPct val="80000"/>
              </a:lnSpc>
              <a:spcBef>
                <a:spcPts val="0"/>
              </a:spcBef>
              <a:spcAft>
                <a:spcPts val="0"/>
              </a:spcAft>
              <a:buClr>
                <a:srgbClr val="FF0000"/>
              </a:buClr>
              <a:buSzPts val="3200"/>
              <a:buFont typeface="Lato Black"/>
              <a:buNone/>
            </a:pPr>
            <a:r>
              <a:rPr b="1" lang="en-IN" sz="3700">
                <a:solidFill>
                  <a:srgbClr val="FF0000"/>
                </a:solidFill>
              </a:rPr>
              <a:t>Problem Statement</a:t>
            </a:r>
            <a:endParaRPr i="0" sz="3700" u="none" cap="none" strike="noStrike">
              <a:solidFill>
                <a:srgbClr val="C00000"/>
              </a:solidFill>
            </a:endParaRPr>
          </a:p>
        </p:txBody>
      </p:sp>
      <p:sp>
        <p:nvSpPr>
          <p:cNvPr id="76" name="Google Shape;76;g24f3bc6ecdf_2_0"/>
          <p:cNvSpPr txBox="1"/>
          <p:nvPr/>
        </p:nvSpPr>
        <p:spPr>
          <a:xfrm>
            <a:off x="1198625" y="1218400"/>
            <a:ext cx="9379800" cy="20811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1200"/>
              </a:spcBef>
              <a:spcAft>
                <a:spcPts val="0"/>
              </a:spcAft>
              <a:buClr>
                <a:schemeClr val="dk1"/>
              </a:buClr>
              <a:buSzPts val="2200"/>
              <a:buChar char="●"/>
            </a:pPr>
            <a:r>
              <a:rPr lang="en-IN" sz="2200">
                <a:solidFill>
                  <a:schemeClr val="dk1"/>
                </a:solidFill>
              </a:rPr>
              <a:t>Create an innovative search engine algorithm designed to swiftly locate subtitles according to user queries, prioritizing the content within the subtitles themselves. </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n-IN" sz="2200">
                <a:solidFill>
                  <a:schemeClr val="dk1"/>
                </a:solidFill>
              </a:rPr>
              <a:t>Utilize advanced natural language processing and machine learning methodologies to optimize result accuracy and relevance.</a:t>
            </a:r>
            <a:endParaRPr sz="2200">
              <a:solidFill>
                <a:schemeClr val="dk1"/>
              </a:solidFill>
            </a:endParaRPr>
          </a:p>
        </p:txBody>
      </p:sp>
      <p:pic>
        <p:nvPicPr>
          <p:cNvPr id="77" name="Google Shape;77;g24f3bc6ecdf_2_0"/>
          <p:cNvPicPr preferRelativeResize="0"/>
          <p:nvPr/>
        </p:nvPicPr>
        <p:blipFill rotWithShape="1">
          <a:blip r:embed="rId3">
            <a:alphaModFix/>
          </a:blip>
          <a:srcRect b="0" l="0" r="0" t="0"/>
          <a:stretch/>
        </p:blipFill>
        <p:spPr>
          <a:xfrm>
            <a:off x="3010610" y="3521500"/>
            <a:ext cx="6170775" cy="303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579cd2b46a_0_1"/>
          <p:cNvSpPr txBox="1"/>
          <p:nvPr/>
        </p:nvSpPr>
        <p:spPr>
          <a:xfrm>
            <a:off x="542925" y="419650"/>
            <a:ext cx="10772700" cy="11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IN" sz="3700">
                <a:solidFill>
                  <a:srgbClr val="FF0000"/>
                </a:solidFill>
              </a:rPr>
              <a:t>Contents</a:t>
            </a:r>
            <a:endParaRPr b="1" sz="3700">
              <a:solidFill>
                <a:srgbClr val="FF0000"/>
              </a:solidFill>
            </a:endParaRPr>
          </a:p>
        </p:txBody>
      </p:sp>
      <p:sp>
        <p:nvSpPr>
          <p:cNvPr id="84" name="Google Shape;84;g2579cd2b46a_0_1"/>
          <p:cNvSpPr txBox="1"/>
          <p:nvPr/>
        </p:nvSpPr>
        <p:spPr>
          <a:xfrm>
            <a:off x="542925" y="1715925"/>
            <a:ext cx="6196800" cy="44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Information Retrieval System</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Applications of Information Retrieval System</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Types Of Information Retrieval system</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Steps involved in Projects</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Data extraction</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Data Preprocessing</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Embeddings Generation</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Storing embeddings and metadata</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Retrieving the data</a:t>
            </a:r>
            <a:endParaRPr sz="2400">
              <a:solidFill>
                <a:schemeClr val="dk1"/>
              </a:solidFill>
            </a:endParaRPr>
          </a:p>
          <a:p>
            <a:pPr indent="0" lvl="0" marL="457200" rtl="0" algn="l">
              <a:spcBef>
                <a:spcPts val="0"/>
              </a:spcBef>
              <a:spcAft>
                <a:spcPts val="0"/>
              </a:spcAft>
              <a:buNone/>
            </a:pPr>
            <a:r>
              <a:t/>
            </a:r>
            <a:endParaRPr sz="2400">
              <a:solidFill>
                <a:schemeClr val="dk1"/>
              </a:solidFill>
            </a:endParaRPr>
          </a:p>
        </p:txBody>
      </p:sp>
      <p:pic>
        <p:nvPicPr>
          <p:cNvPr descr="Content PNGs for Free Download" id="85" name="Google Shape;85;g2579cd2b46a_0_1"/>
          <p:cNvPicPr preferRelativeResize="0"/>
          <p:nvPr/>
        </p:nvPicPr>
        <p:blipFill>
          <a:blip r:embed="rId3">
            <a:alphaModFix/>
          </a:blip>
          <a:stretch>
            <a:fillRect/>
          </a:stretch>
        </p:blipFill>
        <p:spPr>
          <a:xfrm>
            <a:off x="7316350" y="1424125"/>
            <a:ext cx="4612325" cy="483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24f3bc6ecdf_0_6"/>
          <p:cNvSpPr txBox="1"/>
          <p:nvPr/>
        </p:nvSpPr>
        <p:spPr>
          <a:xfrm>
            <a:off x="45300" y="25100"/>
            <a:ext cx="1206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2" name="Google Shape;92;g24f3bc6ecdf_0_6"/>
          <p:cNvSpPr txBox="1"/>
          <p:nvPr/>
        </p:nvSpPr>
        <p:spPr>
          <a:xfrm>
            <a:off x="123350" y="153625"/>
            <a:ext cx="12063300" cy="640200"/>
          </a:xfrm>
          <a:prstGeom prst="rect">
            <a:avLst/>
          </a:prstGeom>
          <a:noFill/>
          <a:ln>
            <a:noFill/>
          </a:ln>
        </p:spPr>
        <p:txBody>
          <a:bodyPr anchorCtr="0" anchor="t" bIns="91425" lIns="91425" spcFirstLastPara="1" rIns="91425" wrap="square" tIns="91425">
            <a:spAutoFit/>
          </a:bodyPr>
          <a:lstStyle/>
          <a:p>
            <a:pPr indent="0" lvl="0" marL="0" marR="0" rtl="0" algn="ctr">
              <a:lnSpc>
                <a:spcPct val="80000"/>
              </a:lnSpc>
              <a:spcBef>
                <a:spcPts val="0"/>
              </a:spcBef>
              <a:spcAft>
                <a:spcPts val="0"/>
              </a:spcAft>
              <a:buClr>
                <a:srgbClr val="000000"/>
              </a:buClr>
              <a:buSzPts val="3200"/>
              <a:buFont typeface="Arial"/>
              <a:buNone/>
            </a:pPr>
            <a:r>
              <a:rPr b="1" lang="en-IN" sz="3700">
                <a:solidFill>
                  <a:srgbClr val="FF0000"/>
                </a:solidFill>
              </a:rPr>
              <a:t>Information Retrieval System</a:t>
            </a:r>
            <a:endParaRPr i="0" sz="3700" u="none" cap="none" strike="noStrike">
              <a:solidFill>
                <a:srgbClr val="C00000"/>
              </a:solidFill>
            </a:endParaRPr>
          </a:p>
        </p:txBody>
      </p:sp>
      <p:sp>
        <p:nvSpPr>
          <p:cNvPr id="93" name="Google Shape;93;g24f3bc6ecdf_0_6"/>
          <p:cNvSpPr txBox="1"/>
          <p:nvPr/>
        </p:nvSpPr>
        <p:spPr>
          <a:xfrm>
            <a:off x="123350" y="884725"/>
            <a:ext cx="12063300" cy="9126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Clr>
                <a:srgbClr val="000000"/>
              </a:buClr>
              <a:buSzPts val="2200"/>
              <a:buChar char="●"/>
            </a:pPr>
            <a:r>
              <a:rPr lang="en-IN" sz="2200"/>
              <a:t>Task of finding relevant information (documents/book/product) that satisfies the user’s Information need.</a:t>
            </a:r>
            <a:endParaRPr i="0" sz="2200" u="none" cap="none" strike="noStrike">
              <a:solidFill>
                <a:srgbClr val="000000"/>
              </a:solidFill>
            </a:endParaRPr>
          </a:p>
        </p:txBody>
      </p:sp>
      <p:sp>
        <p:nvSpPr>
          <p:cNvPr id="94" name="Google Shape;94;g24f3bc6ecdf_0_6"/>
          <p:cNvSpPr/>
          <p:nvPr/>
        </p:nvSpPr>
        <p:spPr>
          <a:xfrm>
            <a:off x="785475" y="2256750"/>
            <a:ext cx="1165800" cy="11724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USER QUERY</a:t>
            </a:r>
            <a:endParaRPr b="1"/>
          </a:p>
        </p:txBody>
      </p:sp>
      <p:sp>
        <p:nvSpPr>
          <p:cNvPr id="95" name="Google Shape;95;g24f3bc6ecdf_0_6"/>
          <p:cNvSpPr/>
          <p:nvPr/>
        </p:nvSpPr>
        <p:spPr>
          <a:xfrm>
            <a:off x="3364813" y="2475350"/>
            <a:ext cx="3429000" cy="10743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INFORMATION RETRIEVAL SYSTEM</a:t>
            </a:r>
            <a:endParaRPr b="1"/>
          </a:p>
        </p:txBody>
      </p:sp>
      <p:sp>
        <p:nvSpPr>
          <p:cNvPr id="96" name="Google Shape;96;g24f3bc6ecdf_0_6"/>
          <p:cNvSpPr/>
          <p:nvPr/>
        </p:nvSpPr>
        <p:spPr>
          <a:xfrm>
            <a:off x="9015075" y="2475350"/>
            <a:ext cx="2148900" cy="1495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RELEVANT INFORMATION</a:t>
            </a:r>
            <a:endParaRPr b="1"/>
          </a:p>
        </p:txBody>
      </p:sp>
      <p:sp>
        <p:nvSpPr>
          <p:cNvPr id="97" name="Google Shape;97;g24f3bc6ecdf_0_6"/>
          <p:cNvSpPr/>
          <p:nvPr/>
        </p:nvSpPr>
        <p:spPr>
          <a:xfrm>
            <a:off x="4115425" y="4205225"/>
            <a:ext cx="2148900" cy="149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g24f3bc6ecdf_0_6"/>
          <p:cNvSpPr/>
          <p:nvPr/>
        </p:nvSpPr>
        <p:spPr>
          <a:xfrm>
            <a:off x="3640375" y="4608675"/>
            <a:ext cx="2148900" cy="149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g24f3bc6ecdf_0_6"/>
          <p:cNvSpPr/>
          <p:nvPr/>
        </p:nvSpPr>
        <p:spPr>
          <a:xfrm>
            <a:off x="3246725" y="5096625"/>
            <a:ext cx="2148900" cy="1495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CORPUS</a:t>
            </a:r>
            <a:endParaRPr b="1"/>
          </a:p>
        </p:txBody>
      </p:sp>
      <p:sp>
        <p:nvSpPr>
          <p:cNvPr id="100" name="Google Shape;100;g24f3bc6ecdf_0_6"/>
          <p:cNvSpPr/>
          <p:nvPr/>
        </p:nvSpPr>
        <p:spPr>
          <a:xfrm>
            <a:off x="2280800" y="2642850"/>
            <a:ext cx="754500" cy="4002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g24f3bc6ecdf_0_6"/>
          <p:cNvSpPr/>
          <p:nvPr/>
        </p:nvSpPr>
        <p:spPr>
          <a:xfrm>
            <a:off x="5174600" y="3605475"/>
            <a:ext cx="221100" cy="400200"/>
          </a:xfrm>
          <a:prstGeom prst="upDown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g24f3bc6ecdf_0_6"/>
          <p:cNvSpPr/>
          <p:nvPr/>
        </p:nvSpPr>
        <p:spPr>
          <a:xfrm>
            <a:off x="7412000" y="2723150"/>
            <a:ext cx="1056300" cy="4002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208472" y="18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libri"/>
              <a:buNone/>
            </a:pPr>
            <a:r>
              <a:rPr b="1" lang="en-IN">
                <a:solidFill>
                  <a:srgbClr val="FF0000"/>
                </a:solidFill>
              </a:rPr>
              <a:t>Applications Of Information Retrieval System</a:t>
            </a:r>
            <a:endParaRPr b="1">
              <a:solidFill>
                <a:srgbClr val="FF0000"/>
              </a:solidFill>
            </a:endParaRPr>
          </a:p>
        </p:txBody>
      </p:sp>
      <p:pic>
        <p:nvPicPr>
          <p:cNvPr id="108" name="Google Shape;108;p4"/>
          <p:cNvPicPr preferRelativeResize="0"/>
          <p:nvPr/>
        </p:nvPicPr>
        <p:blipFill>
          <a:blip r:embed="rId3">
            <a:alphaModFix/>
          </a:blip>
          <a:stretch>
            <a:fillRect/>
          </a:stretch>
        </p:blipFill>
        <p:spPr>
          <a:xfrm>
            <a:off x="152400" y="1496225"/>
            <a:ext cx="3056225" cy="2514401"/>
          </a:xfrm>
          <a:prstGeom prst="rect">
            <a:avLst/>
          </a:prstGeom>
          <a:noFill/>
          <a:ln>
            <a:noFill/>
          </a:ln>
        </p:spPr>
      </p:pic>
      <p:pic>
        <p:nvPicPr>
          <p:cNvPr id="109" name="Google Shape;109;p4"/>
          <p:cNvPicPr preferRelativeResize="0"/>
          <p:nvPr/>
        </p:nvPicPr>
        <p:blipFill>
          <a:blip r:embed="rId4">
            <a:alphaModFix/>
          </a:blip>
          <a:stretch>
            <a:fillRect/>
          </a:stretch>
        </p:blipFill>
        <p:spPr>
          <a:xfrm>
            <a:off x="3542225" y="4239213"/>
            <a:ext cx="3619500" cy="2360724"/>
          </a:xfrm>
          <a:prstGeom prst="rect">
            <a:avLst/>
          </a:prstGeom>
          <a:noFill/>
          <a:ln>
            <a:noFill/>
          </a:ln>
        </p:spPr>
      </p:pic>
      <p:pic>
        <p:nvPicPr>
          <p:cNvPr id="110" name="Google Shape;110;p4"/>
          <p:cNvPicPr preferRelativeResize="0"/>
          <p:nvPr/>
        </p:nvPicPr>
        <p:blipFill>
          <a:blip r:embed="rId5">
            <a:alphaModFix/>
          </a:blip>
          <a:stretch>
            <a:fillRect/>
          </a:stretch>
        </p:blipFill>
        <p:spPr>
          <a:xfrm>
            <a:off x="7506300" y="1496225"/>
            <a:ext cx="4533299" cy="2109251"/>
          </a:xfrm>
          <a:prstGeom prst="rect">
            <a:avLst/>
          </a:prstGeom>
          <a:noFill/>
          <a:ln>
            <a:noFill/>
          </a:ln>
        </p:spPr>
      </p:pic>
      <p:sp>
        <p:nvSpPr>
          <p:cNvPr id="111" name="Google Shape;111;p4"/>
          <p:cNvSpPr txBox="1"/>
          <p:nvPr/>
        </p:nvSpPr>
        <p:spPr>
          <a:xfrm>
            <a:off x="236825" y="4291275"/>
            <a:ext cx="2971800" cy="17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400">
                <a:solidFill>
                  <a:schemeClr val="dk1"/>
                </a:solidFill>
              </a:rPr>
              <a:t>Online Book Store</a:t>
            </a:r>
            <a:endParaRPr b="1" sz="2400">
              <a:solidFill>
                <a:schemeClr val="dk1"/>
              </a:solidFill>
            </a:endParaRPr>
          </a:p>
        </p:txBody>
      </p:sp>
      <p:sp>
        <p:nvSpPr>
          <p:cNvPr id="112" name="Google Shape;112;p4"/>
          <p:cNvSpPr txBox="1"/>
          <p:nvPr/>
        </p:nvSpPr>
        <p:spPr>
          <a:xfrm>
            <a:off x="3703925" y="3339150"/>
            <a:ext cx="2971800" cy="1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400">
                <a:solidFill>
                  <a:schemeClr val="dk1"/>
                </a:solidFill>
              </a:rPr>
              <a:t>Search Engine</a:t>
            </a:r>
            <a:endParaRPr b="1" sz="2400">
              <a:solidFill>
                <a:schemeClr val="dk1"/>
              </a:solidFill>
            </a:endParaRPr>
          </a:p>
        </p:txBody>
      </p:sp>
      <p:sp>
        <p:nvSpPr>
          <p:cNvPr id="113" name="Google Shape;113;p4"/>
          <p:cNvSpPr txBox="1"/>
          <p:nvPr/>
        </p:nvSpPr>
        <p:spPr>
          <a:xfrm>
            <a:off x="8382625" y="4010625"/>
            <a:ext cx="2971800" cy="17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400">
                <a:solidFill>
                  <a:schemeClr val="dk1"/>
                </a:solidFill>
              </a:rPr>
              <a:t>E-Commerce Store</a:t>
            </a:r>
            <a:endParaRPr b="1" sz="2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4f3bc6ecdf_0_78"/>
          <p:cNvSpPr txBox="1"/>
          <p:nvPr>
            <p:ph type="title"/>
          </p:nvPr>
        </p:nvSpPr>
        <p:spPr>
          <a:xfrm>
            <a:off x="0" y="-93175"/>
            <a:ext cx="12095700" cy="997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3960"/>
              <a:buFont typeface="Calibri"/>
              <a:buNone/>
            </a:pPr>
            <a:r>
              <a:rPr b="1" lang="en-IN">
                <a:solidFill>
                  <a:srgbClr val="FF0000"/>
                </a:solidFill>
              </a:rPr>
              <a:t>Types Of Information Retrieval System</a:t>
            </a:r>
            <a:endParaRPr b="1">
              <a:solidFill>
                <a:srgbClr val="FF0000"/>
              </a:solidFill>
            </a:endParaRPr>
          </a:p>
        </p:txBody>
      </p:sp>
      <p:sp>
        <p:nvSpPr>
          <p:cNvPr id="119" name="Google Shape;119;g24f3bc6ecdf_0_78"/>
          <p:cNvSpPr txBox="1"/>
          <p:nvPr/>
        </p:nvSpPr>
        <p:spPr>
          <a:xfrm>
            <a:off x="2823750" y="1704850"/>
            <a:ext cx="50766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100"/>
              </a:spcBef>
              <a:spcAft>
                <a:spcPts val="0"/>
              </a:spcAft>
              <a:buClr>
                <a:schemeClr val="dk1"/>
              </a:buClr>
              <a:buSzPts val="1100"/>
              <a:buFont typeface="Arial"/>
              <a:buNone/>
            </a:pPr>
            <a:r>
              <a:t/>
            </a:r>
            <a:endParaRPr b="1" i="0" sz="1050" u="none" cap="none" strike="noStrike">
              <a:solidFill>
                <a:schemeClr val="dk1"/>
              </a:solidFill>
              <a:highlight>
                <a:srgbClr val="FFFFFF"/>
              </a:highlight>
              <a:latin typeface="Arial"/>
              <a:ea typeface="Arial"/>
              <a:cs typeface="Arial"/>
              <a:sym typeface="Arial"/>
            </a:endParaRPr>
          </a:p>
        </p:txBody>
      </p:sp>
      <p:sp>
        <p:nvSpPr>
          <p:cNvPr id="120" name="Google Shape;120;g24f3bc6ecdf_0_78"/>
          <p:cNvSpPr txBox="1"/>
          <p:nvPr/>
        </p:nvSpPr>
        <p:spPr>
          <a:xfrm>
            <a:off x="6803925" y="5515325"/>
            <a:ext cx="42600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100"/>
              </a:spcBef>
              <a:spcAft>
                <a:spcPts val="0"/>
              </a:spcAft>
              <a:buClr>
                <a:schemeClr val="dk1"/>
              </a:buClr>
              <a:buSzPts val="1100"/>
              <a:buFont typeface="Arial"/>
              <a:buNone/>
            </a:pPr>
            <a:r>
              <a:t/>
            </a:r>
            <a:endParaRPr b="1" i="0" sz="1050" u="none" cap="none" strike="noStrike">
              <a:solidFill>
                <a:schemeClr val="dk1"/>
              </a:solidFill>
              <a:highlight>
                <a:srgbClr val="FFFFFF"/>
              </a:highlight>
              <a:latin typeface="Arial"/>
              <a:ea typeface="Arial"/>
              <a:cs typeface="Arial"/>
              <a:sym typeface="Arial"/>
            </a:endParaRPr>
          </a:p>
        </p:txBody>
      </p:sp>
      <p:sp>
        <p:nvSpPr>
          <p:cNvPr id="121" name="Google Shape;121;g24f3bc6ecdf_0_78"/>
          <p:cNvSpPr/>
          <p:nvPr/>
        </p:nvSpPr>
        <p:spPr>
          <a:xfrm>
            <a:off x="446250" y="1489300"/>
            <a:ext cx="2377500" cy="7773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K</a:t>
            </a:r>
            <a:r>
              <a:rPr b="1" lang="en-IN"/>
              <a:t>EYWORD BASED</a:t>
            </a:r>
            <a:endParaRPr b="1"/>
          </a:p>
        </p:txBody>
      </p:sp>
      <p:sp>
        <p:nvSpPr>
          <p:cNvPr id="122" name="Google Shape;122;g24f3bc6ecdf_0_78"/>
          <p:cNvSpPr/>
          <p:nvPr/>
        </p:nvSpPr>
        <p:spPr>
          <a:xfrm>
            <a:off x="3437300" y="1489300"/>
            <a:ext cx="2377500" cy="7773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BOOLEAN RETRIEVAL </a:t>
            </a:r>
            <a:endParaRPr b="1"/>
          </a:p>
        </p:txBody>
      </p:sp>
      <p:sp>
        <p:nvSpPr>
          <p:cNvPr id="123" name="Google Shape;123;g24f3bc6ecdf_0_78"/>
          <p:cNvSpPr txBox="1"/>
          <p:nvPr/>
        </p:nvSpPr>
        <p:spPr>
          <a:xfrm>
            <a:off x="320650" y="2942925"/>
            <a:ext cx="2834700" cy="22857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IN" sz="1500">
                <a:solidFill>
                  <a:schemeClr val="dk1"/>
                </a:solidFill>
                <a:latin typeface="Times New Roman"/>
                <a:ea typeface="Times New Roman"/>
                <a:cs typeface="Times New Roman"/>
                <a:sym typeface="Times New Roman"/>
              </a:rPr>
              <a:t>These are the most common type, where users enter keywords or phrases into a search engine, and the system returns relevant documents based on those keywords</a:t>
            </a:r>
            <a:endParaRPr sz="2800">
              <a:solidFill>
                <a:schemeClr val="dk1"/>
              </a:solidFill>
              <a:latin typeface="Times New Roman"/>
              <a:ea typeface="Times New Roman"/>
              <a:cs typeface="Times New Roman"/>
              <a:sym typeface="Times New Roman"/>
            </a:endParaRPr>
          </a:p>
        </p:txBody>
      </p:sp>
      <p:sp>
        <p:nvSpPr>
          <p:cNvPr id="124" name="Google Shape;124;g24f3bc6ecdf_0_78"/>
          <p:cNvSpPr txBox="1"/>
          <p:nvPr/>
        </p:nvSpPr>
        <p:spPr>
          <a:xfrm>
            <a:off x="3286450" y="2851575"/>
            <a:ext cx="2553600" cy="2720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These systems allow users to combine keywords using Boolean operators (AND, OR, NOT) to refine their search queries. They retrieve documents that match the Boolean expression specified by the user.</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100">
              <a:solidFill>
                <a:schemeClr val="dk1"/>
              </a:solidFill>
              <a:latin typeface="Calibri"/>
              <a:ea typeface="Calibri"/>
              <a:cs typeface="Calibri"/>
              <a:sym typeface="Calibri"/>
            </a:endParaRPr>
          </a:p>
        </p:txBody>
      </p:sp>
      <p:sp>
        <p:nvSpPr>
          <p:cNvPr id="125" name="Google Shape;125;g24f3bc6ecdf_0_78"/>
          <p:cNvSpPr/>
          <p:nvPr/>
        </p:nvSpPr>
        <p:spPr>
          <a:xfrm>
            <a:off x="6428350" y="1489300"/>
            <a:ext cx="2377500" cy="7773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a:t>SEMANTIC RETRIEVAL</a:t>
            </a:r>
            <a:r>
              <a:rPr b="1" lang="en-IN"/>
              <a:t> </a:t>
            </a:r>
            <a:endParaRPr b="1"/>
          </a:p>
        </p:txBody>
      </p:sp>
      <p:sp>
        <p:nvSpPr>
          <p:cNvPr id="126" name="Google Shape;126;g24f3bc6ecdf_0_78"/>
          <p:cNvSpPr txBox="1"/>
          <p:nvPr/>
        </p:nvSpPr>
        <p:spPr>
          <a:xfrm>
            <a:off x="5971150" y="2989725"/>
            <a:ext cx="2834700" cy="21921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IN">
                <a:solidFill>
                  <a:schemeClr val="dk1"/>
                </a:solidFill>
                <a:latin typeface="Times New Roman"/>
                <a:ea typeface="Times New Roman"/>
                <a:cs typeface="Times New Roman"/>
                <a:sym typeface="Times New Roman"/>
              </a:rPr>
              <a:t>These systems aim to understand the meaning behind the user's query and the content of documents. They may use natural language processing (NLP) techniques to analyze and interpret text semantically, allowing for more nuanced search results.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100">
              <a:solidFill>
                <a:schemeClr val="dk1"/>
              </a:solidFill>
              <a:latin typeface="Calibri"/>
              <a:ea typeface="Calibri"/>
              <a:cs typeface="Calibri"/>
              <a:sym typeface="Calibri"/>
            </a:endParaRPr>
          </a:p>
        </p:txBody>
      </p:sp>
      <p:sp>
        <p:nvSpPr>
          <p:cNvPr id="127" name="Google Shape;127;g24f3bc6ecdf_0_78"/>
          <p:cNvSpPr/>
          <p:nvPr/>
        </p:nvSpPr>
        <p:spPr>
          <a:xfrm>
            <a:off x="9141075" y="1489300"/>
            <a:ext cx="2377500" cy="7773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a:t>COLLABORATIVE FILTERING </a:t>
            </a:r>
            <a:r>
              <a:rPr b="1" lang="en-IN"/>
              <a:t> </a:t>
            </a:r>
            <a:endParaRPr b="1"/>
          </a:p>
        </p:txBody>
      </p:sp>
      <p:sp>
        <p:nvSpPr>
          <p:cNvPr id="128" name="Google Shape;128;g24f3bc6ecdf_0_78"/>
          <p:cNvSpPr txBox="1"/>
          <p:nvPr/>
        </p:nvSpPr>
        <p:spPr>
          <a:xfrm>
            <a:off x="8936950" y="2989728"/>
            <a:ext cx="2834700" cy="2720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IN" sz="1300">
                <a:solidFill>
                  <a:schemeClr val="dk1"/>
                </a:solidFill>
                <a:latin typeface="Times New Roman"/>
                <a:ea typeface="Times New Roman"/>
                <a:cs typeface="Times New Roman"/>
                <a:sym typeface="Times New Roman"/>
              </a:rPr>
              <a:t> </a:t>
            </a:r>
            <a:r>
              <a:rPr lang="en-IN" sz="1500">
                <a:solidFill>
                  <a:schemeClr val="dk1"/>
                </a:solidFill>
                <a:latin typeface="Times New Roman"/>
                <a:ea typeface="Times New Roman"/>
                <a:cs typeface="Times New Roman"/>
                <a:sym typeface="Times New Roman"/>
              </a:rPr>
              <a:t>These systems recommend items (such as documents, products, or media) to users based on the preferences and behaviors of similar users. They analyze user interactions and feedback to generate personalized recommendations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100">
              <a:solidFill>
                <a:schemeClr val="dk1"/>
              </a:solidFill>
              <a:latin typeface="Calibri"/>
              <a:ea typeface="Calibri"/>
              <a:cs typeface="Calibri"/>
              <a:sym typeface="Calibri"/>
            </a:endParaRPr>
          </a:p>
        </p:txBody>
      </p:sp>
      <p:sp>
        <p:nvSpPr>
          <p:cNvPr id="129" name="Google Shape;129;g24f3bc6ecdf_0_78"/>
          <p:cNvSpPr/>
          <p:nvPr/>
        </p:nvSpPr>
        <p:spPr>
          <a:xfrm>
            <a:off x="1471275" y="2371050"/>
            <a:ext cx="525900" cy="480600"/>
          </a:xfrm>
          <a:prstGeom prst="downArrow">
            <a:avLst>
              <a:gd fmla="val 50000" name="adj1"/>
              <a:gd fmla="val 50000" name="adj2"/>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g24f3bc6ecdf_0_78"/>
          <p:cNvSpPr/>
          <p:nvPr/>
        </p:nvSpPr>
        <p:spPr>
          <a:xfrm>
            <a:off x="4300300" y="2318788"/>
            <a:ext cx="525900" cy="480600"/>
          </a:xfrm>
          <a:prstGeom prst="downArrow">
            <a:avLst>
              <a:gd fmla="val 50000" name="adj1"/>
              <a:gd fmla="val 50000" name="adj2"/>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g24f3bc6ecdf_0_78"/>
          <p:cNvSpPr/>
          <p:nvPr/>
        </p:nvSpPr>
        <p:spPr>
          <a:xfrm>
            <a:off x="10066900" y="2387863"/>
            <a:ext cx="525900" cy="480600"/>
          </a:xfrm>
          <a:prstGeom prst="downArrow">
            <a:avLst>
              <a:gd fmla="val 50000" name="adj1"/>
              <a:gd fmla="val 50000" name="adj2"/>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g24f3bc6ecdf_0_78"/>
          <p:cNvSpPr/>
          <p:nvPr/>
        </p:nvSpPr>
        <p:spPr>
          <a:xfrm>
            <a:off x="7183588" y="2387863"/>
            <a:ext cx="525900" cy="480600"/>
          </a:xfrm>
          <a:prstGeom prst="downArrow">
            <a:avLst>
              <a:gd fmla="val 50000" name="adj1"/>
              <a:gd fmla="val 50000" name="adj2"/>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4f3bc6ecdf_0_111"/>
          <p:cNvSpPr txBox="1"/>
          <p:nvPr>
            <p:ph type="title"/>
          </p:nvPr>
        </p:nvSpPr>
        <p:spPr>
          <a:xfrm>
            <a:off x="256450" y="18251"/>
            <a:ext cx="10467600" cy="998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3960"/>
              <a:buFont typeface="Calibri"/>
              <a:buNone/>
            </a:pPr>
            <a:r>
              <a:rPr b="1" lang="en-IN">
                <a:solidFill>
                  <a:srgbClr val="FF0000"/>
                </a:solidFill>
              </a:rPr>
              <a:t>Steps Involved In The Project</a:t>
            </a:r>
            <a:endParaRPr b="1">
              <a:solidFill>
                <a:srgbClr val="FF0000"/>
              </a:solidFill>
            </a:endParaRPr>
          </a:p>
        </p:txBody>
      </p:sp>
      <p:sp>
        <p:nvSpPr>
          <p:cNvPr id="138" name="Google Shape;138;g24f3bc6ecdf_0_111"/>
          <p:cNvSpPr/>
          <p:nvPr/>
        </p:nvSpPr>
        <p:spPr>
          <a:xfrm>
            <a:off x="328275" y="1388050"/>
            <a:ext cx="2080200" cy="1760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DATA EXTRACTION FROM DATABASE</a:t>
            </a:r>
            <a:endParaRPr b="1"/>
          </a:p>
        </p:txBody>
      </p:sp>
      <p:sp>
        <p:nvSpPr>
          <p:cNvPr id="139" name="Google Shape;139;g24f3bc6ecdf_0_111"/>
          <p:cNvSpPr/>
          <p:nvPr/>
        </p:nvSpPr>
        <p:spPr>
          <a:xfrm>
            <a:off x="3041000" y="1388050"/>
            <a:ext cx="2080200" cy="1760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DATA SAMPLING</a:t>
            </a:r>
            <a:endParaRPr b="1"/>
          </a:p>
        </p:txBody>
      </p:sp>
      <p:sp>
        <p:nvSpPr>
          <p:cNvPr id="140" name="Google Shape;140;g24f3bc6ecdf_0_111"/>
          <p:cNvSpPr/>
          <p:nvPr/>
        </p:nvSpPr>
        <p:spPr>
          <a:xfrm>
            <a:off x="8885525" y="3755225"/>
            <a:ext cx="2080200" cy="1608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GENERATING</a:t>
            </a:r>
            <a:endParaRPr b="1"/>
          </a:p>
          <a:p>
            <a:pPr indent="0" lvl="0" marL="0" rtl="0" algn="ctr">
              <a:spcBef>
                <a:spcPts val="0"/>
              </a:spcBef>
              <a:spcAft>
                <a:spcPts val="0"/>
              </a:spcAft>
              <a:buNone/>
            </a:pPr>
            <a:r>
              <a:rPr b="1" lang="en-IN"/>
              <a:t>CONTEXTUAL  EMBEDDINGS</a:t>
            </a:r>
            <a:endParaRPr b="1"/>
          </a:p>
        </p:txBody>
      </p:sp>
      <p:sp>
        <p:nvSpPr>
          <p:cNvPr id="141" name="Google Shape;141;g24f3bc6ecdf_0_111"/>
          <p:cNvSpPr/>
          <p:nvPr/>
        </p:nvSpPr>
        <p:spPr>
          <a:xfrm>
            <a:off x="8756000" y="1250875"/>
            <a:ext cx="2080200" cy="1760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CHUNKING</a:t>
            </a:r>
            <a:endParaRPr b="1"/>
          </a:p>
        </p:txBody>
      </p:sp>
      <p:sp>
        <p:nvSpPr>
          <p:cNvPr id="142" name="Google Shape;142;g24f3bc6ecdf_0_111"/>
          <p:cNvSpPr/>
          <p:nvPr/>
        </p:nvSpPr>
        <p:spPr>
          <a:xfrm>
            <a:off x="5898500" y="1388050"/>
            <a:ext cx="2080200" cy="1760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DATA PREPROCESSING</a:t>
            </a:r>
            <a:endParaRPr b="1"/>
          </a:p>
        </p:txBody>
      </p:sp>
      <p:sp>
        <p:nvSpPr>
          <p:cNvPr id="143" name="Google Shape;143;g24f3bc6ecdf_0_111"/>
          <p:cNvSpPr/>
          <p:nvPr/>
        </p:nvSpPr>
        <p:spPr>
          <a:xfrm>
            <a:off x="6249025" y="3907475"/>
            <a:ext cx="2171700" cy="14556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STORING EMBEDDING AND METADATA IN CHROMADB VECTORSTORE</a:t>
            </a:r>
            <a:endParaRPr b="1"/>
          </a:p>
        </p:txBody>
      </p:sp>
      <p:sp>
        <p:nvSpPr>
          <p:cNvPr id="144" name="Google Shape;144;g24f3bc6ecdf_0_111"/>
          <p:cNvSpPr/>
          <p:nvPr/>
        </p:nvSpPr>
        <p:spPr>
          <a:xfrm>
            <a:off x="3535800" y="5721075"/>
            <a:ext cx="2080200" cy="749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QUERY</a:t>
            </a:r>
            <a:endParaRPr b="1"/>
          </a:p>
        </p:txBody>
      </p:sp>
      <p:sp>
        <p:nvSpPr>
          <p:cNvPr id="145" name="Google Shape;145;g24f3bc6ecdf_0_111"/>
          <p:cNvSpPr/>
          <p:nvPr/>
        </p:nvSpPr>
        <p:spPr>
          <a:xfrm>
            <a:off x="3681600" y="3907475"/>
            <a:ext cx="1934400" cy="14556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CHROMADB COLLECTION </a:t>
            </a:r>
            <a:endParaRPr b="1"/>
          </a:p>
        </p:txBody>
      </p:sp>
      <p:sp>
        <p:nvSpPr>
          <p:cNvPr id="146" name="Google Shape;146;g24f3bc6ecdf_0_111"/>
          <p:cNvSpPr/>
          <p:nvPr/>
        </p:nvSpPr>
        <p:spPr>
          <a:xfrm>
            <a:off x="694025" y="3994100"/>
            <a:ext cx="2080200" cy="14556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SEMANTIC SEARCH</a:t>
            </a:r>
            <a:endParaRPr b="1"/>
          </a:p>
        </p:txBody>
      </p:sp>
      <p:sp>
        <p:nvSpPr>
          <p:cNvPr id="147" name="Google Shape;147;g24f3bc6ecdf_0_111"/>
          <p:cNvSpPr/>
          <p:nvPr/>
        </p:nvSpPr>
        <p:spPr>
          <a:xfrm>
            <a:off x="648300" y="5914350"/>
            <a:ext cx="1934400" cy="749400"/>
          </a:xfrm>
          <a:prstGeom prst="flowChartInputOutpu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a:t>RESULT</a:t>
            </a:r>
            <a:endParaRPr b="1"/>
          </a:p>
        </p:txBody>
      </p:sp>
      <p:sp>
        <p:nvSpPr>
          <p:cNvPr id="148" name="Google Shape;148;g24f3bc6ecdf_0_111"/>
          <p:cNvSpPr/>
          <p:nvPr/>
        </p:nvSpPr>
        <p:spPr>
          <a:xfrm>
            <a:off x="2454250" y="2119575"/>
            <a:ext cx="510600" cy="251400"/>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g24f3bc6ecdf_0_111"/>
          <p:cNvSpPr/>
          <p:nvPr/>
        </p:nvSpPr>
        <p:spPr>
          <a:xfrm>
            <a:off x="8054850" y="2142400"/>
            <a:ext cx="510600" cy="251400"/>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g24f3bc6ecdf_0_111"/>
          <p:cNvSpPr/>
          <p:nvPr/>
        </p:nvSpPr>
        <p:spPr>
          <a:xfrm flipH="1" rot="10800000">
            <a:off x="5254550" y="2188226"/>
            <a:ext cx="510600" cy="317400"/>
          </a:xfrm>
          <a:prstGeom prst="rightArrow">
            <a:avLst>
              <a:gd fmla="val 50000" name="adj1"/>
              <a:gd fmla="val 48502"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g24f3bc6ecdf_0_111"/>
          <p:cNvSpPr/>
          <p:nvPr/>
        </p:nvSpPr>
        <p:spPr>
          <a:xfrm>
            <a:off x="8390175" y="4611325"/>
            <a:ext cx="510600" cy="251400"/>
          </a:xfrm>
          <a:prstGeom prst="lef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g24f3bc6ecdf_0_111"/>
          <p:cNvSpPr/>
          <p:nvPr/>
        </p:nvSpPr>
        <p:spPr>
          <a:xfrm>
            <a:off x="5677213" y="4509575"/>
            <a:ext cx="510600" cy="251400"/>
          </a:xfrm>
          <a:prstGeom prst="lef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g24f3bc6ecdf_0_111"/>
          <p:cNvSpPr/>
          <p:nvPr/>
        </p:nvSpPr>
        <p:spPr>
          <a:xfrm>
            <a:off x="9723725" y="3102550"/>
            <a:ext cx="342900" cy="652800"/>
          </a:xfrm>
          <a:prstGeom prst="down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g24f3bc6ecdf_0_111"/>
          <p:cNvSpPr/>
          <p:nvPr/>
        </p:nvSpPr>
        <p:spPr>
          <a:xfrm>
            <a:off x="1562675" y="5523325"/>
            <a:ext cx="342900" cy="317400"/>
          </a:xfrm>
          <a:prstGeom prst="down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g24f3bc6ecdf_0_111"/>
          <p:cNvSpPr/>
          <p:nvPr/>
        </p:nvSpPr>
        <p:spPr>
          <a:xfrm>
            <a:off x="4260200" y="5411475"/>
            <a:ext cx="342900" cy="251400"/>
          </a:xfrm>
          <a:prstGeom prst="up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g24f3bc6ecdf_0_111"/>
          <p:cNvSpPr/>
          <p:nvPr/>
        </p:nvSpPr>
        <p:spPr>
          <a:xfrm>
            <a:off x="2888600" y="4657050"/>
            <a:ext cx="647100" cy="317400"/>
          </a:xfrm>
          <a:prstGeom prst="lef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4f3bc6ecdf_0_122"/>
          <p:cNvSpPr txBox="1"/>
          <p:nvPr>
            <p:ph type="title"/>
          </p:nvPr>
        </p:nvSpPr>
        <p:spPr>
          <a:xfrm>
            <a:off x="256450" y="18251"/>
            <a:ext cx="10467600" cy="998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3960"/>
              <a:buFont typeface="Calibri"/>
              <a:buNone/>
            </a:pPr>
            <a:r>
              <a:rPr b="1" lang="en-IN">
                <a:solidFill>
                  <a:srgbClr val="FF0000"/>
                </a:solidFill>
              </a:rPr>
              <a:t>Data Extraction and Sampling</a:t>
            </a:r>
            <a:endParaRPr b="1">
              <a:solidFill>
                <a:srgbClr val="FF0000"/>
              </a:solidFill>
            </a:endParaRPr>
          </a:p>
        </p:txBody>
      </p:sp>
      <p:sp>
        <p:nvSpPr>
          <p:cNvPr id="162" name="Google Shape;162;g24f3bc6ecdf_0_122"/>
          <p:cNvSpPr txBox="1"/>
          <p:nvPr/>
        </p:nvSpPr>
        <p:spPr>
          <a:xfrm>
            <a:off x="6096000" y="1800625"/>
            <a:ext cx="50766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100"/>
              </a:spcBef>
              <a:spcAft>
                <a:spcPts val="0"/>
              </a:spcAft>
              <a:buClr>
                <a:schemeClr val="dk1"/>
              </a:buClr>
              <a:buSzPts val="1100"/>
              <a:buFont typeface="Arial"/>
              <a:buNone/>
            </a:pPr>
            <a:r>
              <a:t/>
            </a:r>
            <a:endParaRPr b="1" i="0" sz="1050" u="none" cap="none" strike="noStrike">
              <a:solidFill>
                <a:schemeClr val="dk1"/>
              </a:solidFill>
              <a:highlight>
                <a:srgbClr val="FFFFFF"/>
              </a:highlight>
              <a:latin typeface="Arial"/>
              <a:ea typeface="Arial"/>
              <a:cs typeface="Arial"/>
              <a:sym typeface="Arial"/>
            </a:endParaRPr>
          </a:p>
        </p:txBody>
      </p:sp>
      <p:sp>
        <p:nvSpPr>
          <p:cNvPr id="163" name="Google Shape;163;g24f3bc6ecdf_0_122"/>
          <p:cNvSpPr txBox="1"/>
          <p:nvPr/>
        </p:nvSpPr>
        <p:spPr>
          <a:xfrm>
            <a:off x="6803925" y="5515325"/>
            <a:ext cx="42600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100"/>
              </a:spcBef>
              <a:spcAft>
                <a:spcPts val="0"/>
              </a:spcAft>
              <a:buClr>
                <a:schemeClr val="dk1"/>
              </a:buClr>
              <a:buSzPts val="1100"/>
              <a:buFont typeface="Arial"/>
              <a:buNone/>
            </a:pPr>
            <a:r>
              <a:t/>
            </a:r>
            <a:endParaRPr b="1" i="0" sz="1050" u="none" cap="none" strike="noStrike">
              <a:solidFill>
                <a:schemeClr val="dk1"/>
              </a:solidFill>
              <a:highlight>
                <a:srgbClr val="FFFFFF"/>
              </a:highlight>
              <a:latin typeface="Arial"/>
              <a:ea typeface="Arial"/>
              <a:cs typeface="Arial"/>
              <a:sym typeface="Arial"/>
            </a:endParaRPr>
          </a:p>
        </p:txBody>
      </p:sp>
      <p:sp>
        <p:nvSpPr>
          <p:cNvPr id="164" name="Google Shape;164;g24f3bc6ecdf_0_122"/>
          <p:cNvSpPr txBox="1"/>
          <p:nvPr/>
        </p:nvSpPr>
        <p:spPr>
          <a:xfrm>
            <a:off x="488300" y="1203750"/>
            <a:ext cx="5076600" cy="4491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IN" sz="2400">
                <a:solidFill>
                  <a:schemeClr val="dk1"/>
                </a:solidFill>
              </a:rPr>
              <a:t>Extracting the data from the database.</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Originally data consist of  82498 srt files </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It consist of the number,name of the file and file content.</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Taking 30 percent of data using random sampling because of computational constraint.</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Now our data has 24749 files.</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Decompressing the data </a:t>
            </a:r>
            <a:endParaRPr sz="2400">
              <a:solidFill>
                <a:schemeClr val="dk1"/>
              </a:solidFill>
            </a:endParaRPr>
          </a:p>
        </p:txBody>
      </p:sp>
      <p:pic>
        <p:nvPicPr>
          <p:cNvPr id="165" name="Google Shape;165;g24f3bc6ecdf_0_122"/>
          <p:cNvPicPr preferRelativeResize="0"/>
          <p:nvPr/>
        </p:nvPicPr>
        <p:blipFill>
          <a:blip r:embed="rId3">
            <a:alphaModFix/>
          </a:blip>
          <a:stretch>
            <a:fillRect/>
          </a:stretch>
        </p:blipFill>
        <p:spPr>
          <a:xfrm>
            <a:off x="5564900" y="1016650"/>
            <a:ext cx="6627100" cy="3023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cef35d2f3e_0_336"/>
          <p:cNvSpPr txBox="1"/>
          <p:nvPr>
            <p:ph type="title"/>
          </p:nvPr>
        </p:nvSpPr>
        <p:spPr>
          <a:xfrm>
            <a:off x="256450" y="18251"/>
            <a:ext cx="10467600" cy="998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3960"/>
              <a:buFont typeface="Calibri"/>
              <a:buNone/>
            </a:pPr>
            <a:r>
              <a:rPr b="1" lang="en-IN">
                <a:solidFill>
                  <a:srgbClr val="FF0000"/>
                </a:solidFill>
              </a:rPr>
              <a:t>Data Preprocessing and Chunking</a:t>
            </a:r>
            <a:endParaRPr b="1">
              <a:solidFill>
                <a:srgbClr val="FF0000"/>
              </a:solidFill>
            </a:endParaRPr>
          </a:p>
        </p:txBody>
      </p:sp>
      <p:sp>
        <p:nvSpPr>
          <p:cNvPr id="171" name="Google Shape;171;g2cef35d2f3e_0_336"/>
          <p:cNvSpPr txBox="1"/>
          <p:nvPr/>
        </p:nvSpPr>
        <p:spPr>
          <a:xfrm>
            <a:off x="6096000" y="1800625"/>
            <a:ext cx="50766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100"/>
              </a:spcBef>
              <a:spcAft>
                <a:spcPts val="0"/>
              </a:spcAft>
              <a:buClr>
                <a:schemeClr val="dk1"/>
              </a:buClr>
              <a:buSzPts val="1100"/>
              <a:buFont typeface="Arial"/>
              <a:buNone/>
            </a:pPr>
            <a:r>
              <a:t/>
            </a:r>
            <a:endParaRPr b="1" i="0" sz="1050" u="none" cap="none" strike="noStrike">
              <a:solidFill>
                <a:schemeClr val="dk1"/>
              </a:solidFill>
              <a:highlight>
                <a:srgbClr val="FFFFFF"/>
              </a:highlight>
              <a:latin typeface="Arial"/>
              <a:ea typeface="Arial"/>
              <a:cs typeface="Arial"/>
              <a:sym typeface="Arial"/>
            </a:endParaRPr>
          </a:p>
        </p:txBody>
      </p:sp>
      <p:sp>
        <p:nvSpPr>
          <p:cNvPr id="172" name="Google Shape;172;g2cef35d2f3e_0_336"/>
          <p:cNvSpPr txBox="1"/>
          <p:nvPr/>
        </p:nvSpPr>
        <p:spPr>
          <a:xfrm>
            <a:off x="6803925" y="5515325"/>
            <a:ext cx="42600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100"/>
              </a:spcBef>
              <a:spcAft>
                <a:spcPts val="0"/>
              </a:spcAft>
              <a:buClr>
                <a:schemeClr val="dk1"/>
              </a:buClr>
              <a:buSzPts val="1100"/>
              <a:buFont typeface="Arial"/>
              <a:buNone/>
            </a:pPr>
            <a:r>
              <a:t/>
            </a:r>
            <a:endParaRPr b="1" i="0" sz="1050" u="none" cap="none" strike="noStrike">
              <a:solidFill>
                <a:schemeClr val="dk1"/>
              </a:solidFill>
              <a:highlight>
                <a:srgbClr val="FFFFFF"/>
              </a:highlight>
              <a:latin typeface="Arial"/>
              <a:ea typeface="Arial"/>
              <a:cs typeface="Arial"/>
              <a:sym typeface="Arial"/>
            </a:endParaRPr>
          </a:p>
        </p:txBody>
      </p:sp>
      <p:sp>
        <p:nvSpPr>
          <p:cNvPr id="173" name="Google Shape;173;g2cef35d2f3e_0_336"/>
          <p:cNvSpPr txBox="1"/>
          <p:nvPr/>
        </p:nvSpPr>
        <p:spPr>
          <a:xfrm>
            <a:off x="488400" y="3869225"/>
            <a:ext cx="10684200" cy="1646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IN" sz="2400">
                <a:solidFill>
                  <a:schemeClr val="dk1"/>
                </a:solidFill>
              </a:rPr>
              <a:t> we </a:t>
            </a:r>
            <a:r>
              <a:rPr lang="en-IN" sz="2400">
                <a:solidFill>
                  <a:schemeClr val="dk1"/>
                </a:solidFill>
              </a:rPr>
              <a:t>require</a:t>
            </a:r>
            <a:r>
              <a:rPr lang="en-IN" sz="2400">
                <a:solidFill>
                  <a:schemeClr val="dk1"/>
                </a:solidFill>
              </a:rPr>
              <a:t> file content column for data preprocessing.</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Removed special characters and digits .</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Removed stopwords</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Lemmatization </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Created chunks with chunk size of 500 tokens and overlap of 20 tokens.</a:t>
            </a:r>
            <a:endParaRPr sz="2400">
              <a:solidFill>
                <a:schemeClr val="dk1"/>
              </a:solidFill>
            </a:endParaRPr>
          </a:p>
          <a:p>
            <a:pPr indent="-381000" lvl="0" marL="457200" rtl="0" algn="l">
              <a:spcBef>
                <a:spcPts val="0"/>
              </a:spcBef>
              <a:spcAft>
                <a:spcPts val="0"/>
              </a:spcAft>
              <a:buClr>
                <a:schemeClr val="dk1"/>
              </a:buClr>
              <a:buSzPts val="2400"/>
              <a:buChar char="●"/>
            </a:pPr>
            <a:r>
              <a:rPr lang="en-IN" sz="2400">
                <a:solidFill>
                  <a:schemeClr val="dk1"/>
                </a:solidFill>
              </a:rPr>
              <a:t>Finally we got 136536 rows after chunking.</a:t>
            </a:r>
            <a:endParaRPr sz="2400">
              <a:solidFill>
                <a:schemeClr val="dk1"/>
              </a:solidFill>
            </a:endParaRPr>
          </a:p>
          <a:p>
            <a:pPr indent="0" lvl="0" marL="914400" rtl="0" algn="l">
              <a:spcBef>
                <a:spcPts val="0"/>
              </a:spcBef>
              <a:spcAft>
                <a:spcPts val="0"/>
              </a:spcAft>
              <a:buNone/>
            </a:pPr>
            <a:r>
              <a:t/>
            </a:r>
            <a:endParaRPr sz="2400">
              <a:solidFill>
                <a:schemeClr val="dk1"/>
              </a:solidFill>
            </a:endParaRPr>
          </a:p>
        </p:txBody>
      </p:sp>
      <p:pic>
        <p:nvPicPr>
          <p:cNvPr id="174" name="Google Shape;174;g2cef35d2f3e_0_336"/>
          <p:cNvPicPr preferRelativeResize="0"/>
          <p:nvPr/>
        </p:nvPicPr>
        <p:blipFill>
          <a:blip r:embed="rId3">
            <a:alphaModFix/>
          </a:blip>
          <a:stretch>
            <a:fillRect/>
          </a:stretch>
        </p:blipFill>
        <p:spPr>
          <a:xfrm>
            <a:off x="488400" y="1734150"/>
            <a:ext cx="10684200" cy="2077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2021-02-16T05:19:01Z</dcterms:created>
  <dc:creator>Raghu Ram Aduri</dc:creator>
</cp:coreProperties>
</file>